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handoutMasterIdLst>
    <p:handoutMasterId r:id="rId22"/>
  </p:handoutMasterIdLst>
  <p:sldIdLst>
    <p:sldId id="471" r:id="rId2"/>
    <p:sldId id="750" r:id="rId3"/>
    <p:sldId id="742" r:id="rId4"/>
    <p:sldId id="352" r:id="rId5"/>
    <p:sldId id="350" r:id="rId6"/>
    <p:sldId id="724" r:id="rId7"/>
    <p:sldId id="711" r:id="rId8"/>
    <p:sldId id="714" r:id="rId9"/>
    <p:sldId id="712" r:id="rId10"/>
    <p:sldId id="715" r:id="rId11"/>
    <p:sldId id="340" r:id="rId12"/>
    <p:sldId id="698" r:id="rId13"/>
    <p:sldId id="744" r:id="rId14"/>
    <p:sldId id="734" r:id="rId15"/>
    <p:sldId id="751" r:id="rId16"/>
    <p:sldId id="735" r:id="rId17"/>
    <p:sldId id="737" r:id="rId18"/>
    <p:sldId id="749" r:id="rId19"/>
    <p:sldId id="752" r:id="rId20"/>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280246" initials="w" lastIdx="13" clrIdx="0"/>
  <p:cmAuthor id="7" name="ThinkPad" initials="T" lastIdx="1" clrIdx="6"/>
  <p:cmAuthor id="1" name="huangwenyong" initials="h" lastIdx="22" clrIdx="1"/>
  <p:cmAuthor id="2" name="c00224892" initials="CML" lastIdx="2" clrIdx="2"/>
  <p:cmAuthor id="3" name="Dina Kamal" initials="D" lastIdx="3" clrIdx="0"/>
  <p:cmAuthor id="4" name="作者" initials="作" lastIdx="0" clrIdx="5"/>
  <p:cmAuthor id="5" name="Hui Ming Wang" initials="H" lastIdx="8" clrIdx="0"/>
  <p:cmAuthor id="6" name="51cto" initials="5" lastIdx="4"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F2366"/>
    <a:srgbClr val="1F2266"/>
    <a:srgbClr val="1D2D80"/>
    <a:srgbClr val="2F69BC"/>
    <a:srgbClr val="1D418A"/>
    <a:srgbClr val="1D369A"/>
    <a:srgbClr val="1E40AE"/>
    <a:srgbClr val="1D9278"/>
    <a:srgbClr val="92832B"/>
    <a:srgbClr val="306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15" autoAdjust="0"/>
    <p:restoredTop sz="93609" autoAdjust="0"/>
  </p:normalViewPr>
  <p:slideViewPr>
    <p:cSldViewPr snapToGrid="0">
      <p:cViewPr varScale="1">
        <p:scale>
          <a:sx n="73" d="100"/>
          <a:sy n="73" d="100"/>
        </p:scale>
        <p:origin x="547"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2022/9/16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B7642-CA34-BA46-AC26-BE5E6B999781}" type="datetimeFigureOut">
              <a:rPr kumimoji="1" lang="zh-CN" altLang="en-US" smtClean="0"/>
              <a:t>2022/9/16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866258-A564-5043-802C-F3BDD4479AB5}"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7857E5-A527-3045-8FB6-C9E5C6BC912C}"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7857E5-A527-3045-8FB6-C9E5C6BC912C}" type="slidenum">
              <a:rPr lang="en-US" smtClean="0"/>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2461260" y="2535555"/>
            <a:ext cx="7392035" cy="974725"/>
          </a:xfrm>
        </p:spPr>
        <p:txBody>
          <a:bodyPr anchor="b"/>
          <a:lstStyle>
            <a:lvl1pPr algn="ctr">
              <a:defRPr sz="4400"/>
            </a:lvl1pPr>
          </a:lstStyle>
          <a:p>
            <a:r>
              <a:rPr lang="zh-CN" altLang="en-US" dirty="0"/>
              <a:t>单击此处编辑课程标题</a:t>
            </a:r>
          </a:p>
        </p:txBody>
      </p:sp>
      <p:sp>
        <p:nvSpPr>
          <p:cNvPr id="3" name="副标题 2"/>
          <p:cNvSpPr>
            <a:spLocks noGrp="1"/>
          </p:cNvSpPr>
          <p:nvPr>
            <p:ph type="subTitle" idx="1"/>
          </p:nvPr>
        </p:nvSpPr>
        <p:spPr>
          <a:xfrm>
            <a:off x="2460625" y="3602355"/>
            <a:ext cx="7392670" cy="166560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33218" y="357505"/>
            <a:ext cx="10108491" cy="1325880"/>
          </a:xfrm>
        </p:spPr>
        <p:txBody>
          <a:bodyPr>
            <a:normAutofit/>
          </a:bodyPr>
          <a:lstStyle>
            <a:lvl1pPr>
              <a:defRPr sz="3200"/>
            </a:lvl1pPr>
          </a:lstStyle>
          <a:p>
            <a:r>
              <a:rPr lang="zh-CN" altLang="en-US" dirty="0"/>
              <a:t>单击此处编辑母版标题样式</a:t>
            </a:r>
          </a:p>
        </p:txBody>
      </p:sp>
      <p:sp>
        <p:nvSpPr>
          <p:cNvPr id="3" name="内容占位符 2"/>
          <p:cNvSpPr>
            <a:spLocks noGrp="1"/>
          </p:cNvSpPr>
          <p:nvPr>
            <p:ph idx="1"/>
          </p:nvPr>
        </p:nvSpPr>
        <p:spPr>
          <a:xfrm>
            <a:off x="1033855" y="1804670"/>
            <a:ext cx="10108490" cy="4285208"/>
          </a:xfrm>
        </p:spPr>
        <p:txBody>
          <a:bodyPr/>
          <a:lstStyle>
            <a:lvl1pPr>
              <a:defRPr sz="20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6" name="标题 1"/>
          <p:cNvSpPr>
            <a:spLocks noGrp="1"/>
          </p:cNvSpPr>
          <p:nvPr>
            <p:ph type="title" hasCustomPrompt="1"/>
          </p:nvPr>
        </p:nvSpPr>
        <p:spPr>
          <a:xfrm>
            <a:off x="1033854" y="1243573"/>
            <a:ext cx="10109275" cy="2852737"/>
          </a:xfrm>
        </p:spPr>
        <p:txBody>
          <a:bodyPr anchor="b">
            <a:normAutofit/>
          </a:bodyPr>
          <a:lstStyle>
            <a:lvl1pPr>
              <a:defRPr sz="4400"/>
            </a:lvl1pPr>
          </a:lstStyle>
          <a:p>
            <a:r>
              <a:rPr lang="zh-CN" altLang="en-US" dirty="0"/>
              <a:t>单击此处编辑章标题</a:t>
            </a:r>
          </a:p>
        </p:txBody>
      </p:sp>
      <p:sp>
        <p:nvSpPr>
          <p:cNvPr id="7" name="文本占位符 2"/>
          <p:cNvSpPr>
            <a:spLocks noGrp="1"/>
          </p:cNvSpPr>
          <p:nvPr>
            <p:ph type="body" idx="1"/>
          </p:nvPr>
        </p:nvSpPr>
        <p:spPr>
          <a:xfrm>
            <a:off x="1033854" y="4123298"/>
            <a:ext cx="1010927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033855" y="365125"/>
            <a:ext cx="10111030" cy="1325880"/>
          </a:xfrm>
        </p:spPr>
        <p:txBody>
          <a:bodyPr>
            <a:normAutofit/>
          </a:bodyPr>
          <a:lstStyle>
            <a:lvl1pPr>
              <a:defRPr sz="3200"/>
            </a:lvl1pPr>
          </a:lstStyle>
          <a:p>
            <a:r>
              <a:rPr lang="zh-CN" altLang="en-US"/>
              <a:t>单击此处编辑母版标题样式</a:t>
            </a:r>
          </a:p>
        </p:txBody>
      </p:sp>
      <p:sp>
        <p:nvSpPr>
          <p:cNvPr id="3" name="内容占位符 2"/>
          <p:cNvSpPr>
            <a:spLocks noGrp="1"/>
          </p:cNvSpPr>
          <p:nvPr>
            <p:ph sz="half" idx="1"/>
          </p:nvPr>
        </p:nvSpPr>
        <p:spPr>
          <a:xfrm>
            <a:off x="1033855" y="1831975"/>
            <a:ext cx="4959910" cy="4261410"/>
          </a:xfrm>
        </p:spPr>
        <p:txBody>
          <a:bodyPr/>
          <a:lstStyle>
            <a:lvl1pPr>
              <a:defRPr sz="20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1970" y="1831975"/>
            <a:ext cx="4962280" cy="4261410"/>
          </a:xfrm>
        </p:spPr>
        <p:txBody>
          <a:bodyPr/>
          <a:lstStyle>
            <a:lvl1pPr>
              <a:defRPr sz="20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031240" y="365125"/>
            <a:ext cx="10119995" cy="1325880"/>
          </a:xfrm>
        </p:spPr>
        <p:txBody>
          <a:bodyPr>
            <a:normAutofit/>
          </a:bodyPr>
          <a:lstStyle>
            <a:lvl1pPr>
              <a:defRPr sz="3200"/>
            </a:lvl1pPr>
          </a:lstStyle>
          <a:p>
            <a:r>
              <a:rPr lang="zh-CN" altLang="en-US"/>
              <a:t>单击此处编辑母版标题样式</a:t>
            </a:r>
          </a:p>
        </p:txBody>
      </p:sp>
      <p:sp>
        <p:nvSpPr>
          <p:cNvPr id="3" name="内容占位符 2"/>
          <p:cNvSpPr>
            <a:spLocks noGrp="1"/>
          </p:cNvSpPr>
          <p:nvPr>
            <p:ph sz="half" idx="1"/>
          </p:nvPr>
        </p:nvSpPr>
        <p:spPr>
          <a:xfrm>
            <a:off x="1031240" y="2711983"/>
            <a:ext cx="4968875" cy="3385710"/>
          </a:xfrm>
        </p:spPr>
        <p:txBody>
          <a:bodyPr/>
          <a:lstStyle>
            <a:lvl1pPr>
              <a:defRPr sz="20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1970" y="2711981"/>
            <a:ext cx="4962280" cy="3385711"/>
          </a:xfrm>
        </p:spPr>
        <p:txBody>
          <a:bodyPr/>
          <a:lstStyle>
            <a:lvl1pPr>
              <a:defRPr sz="2000"/>
            </a:lvl1pPr>
            <a:lvl2pPr>
              <a:defRPr sz="1800"/>
            </a:lvl2pPr>
            <a:lvl3pPr>
              <a:defRPr sz="1800"/>
            </a:lvl3pPr>
            <a:lvl4pPr>
              <a:defRPr sz="1800"/>
            </a:lvl4pPr>
            <a:lvl5pPr>
              <a:defRPr sz="18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文本占位符 2"/>
          <p:cNvSpPr>
            <a:spLocks noGrp="1"/>
          </p:cNvSpPr>
          <p:nvPr>
            <p:ph type="body" idx="10"/>
          </p:nvPr>
        </p:nvSpPr>
        <p:spPr>
          <a:xfrm>
            <a:off x="1031240" y="1753200"/>
            <a:ext cx="4977839" cy="8235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文本占位符 4"/>
          <p:cNvSpPr>
            <a:spLocks noGrp="1"/>
          </p:cNvSpPr>
          <p:nvPr>
            <p:ph type="body" sz="quarter" idx="3"/>
          </p:nvPr>
        </p:nvSpPr>
        <p:spPr>
          <a:xfrm>
            <a:off x="6181970" y="1753200"/>
            <a:ext cx="4962768" cy="8235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4E8AB8-09CB-4EC0-821D-CDE64E7E8EA7}" type="datetimeFigureOut">
              <a:rPr lang="zh-CN" altLang="en-US" smtClean="0"/>
              <a:t>2022/9/16</a:t>
            </a:fld>
            <a:endParaRPr lang="zh-CN" altLang="en-US" dirty="0"/>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AF90FCE-D58E-4466-9747-84928ED23546}" type="slidenum">
              <a:rPr lang="zh-CN" altLang="en-US" smtClean="0"/>
              <a:t>‹#›</a:t>
            </a:fld>
            <a:endParaRPr lang="zh-CN" altLang="en-US"/>
          </a:p>
        </p:txBody>
      </p:sp>
      <p:sp>
        <p:nvSpPr>
          <p:cNvPr id="7" name="文本框 6"/>
          <p:cNvSpPr txBox="1"/>
          <p:nvPr userDrawn="1"/>
        </p:nvSpPr>
        <p:spPr>
          <a:xfrm>
            <a:off x="3926175" y="2374900"/>
            <a:ext cx="4339650" cy="923330"/>
          </a:xfrm>
          <a:prstGeom prst="rect">
            <a:avLst/>
          </a:prstGeom>
          <a:noFill/>
        </p:spPr>
        <p:txBody>
          <a:bodyPr wrap="none" rtlCol="0">
            <a:spAutoFit/>
          </a:bodyPr>
          <a:lstStyle/>
          <a:p>
            <a:r>
              <a:rPr lang="zh-CN" altLang="en-US" sz="5400" dirty="0"/>
              <a:t>技术成就梦想</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7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仅标题">
    <p:spTree>
      <p:nvGrpSpPr>
        <p:cNvPr id="1" name=""/>
        <p:cNvGrpSpPr/>
        <p:nvPr/>
      </p:nvGrpSpPr>
      <p:grpSpPr>
        <a:xfrm>
          <a:off x="0" y="0"/>
          <a:ext cx="0" cy="0"/>
          <a:chOff x="0" y="0"/>
          <a:chExt cx="0" cy="0"/>
        </a:xfrm>
      </p:grpSpPr>
      <p:sp>
        <p:nvSpPr>
          <p:cNvPr id="4" name="标题 1"/>
          <p:cNvSpPr>
            <a:spLocks noGrp="1"/>
          </p:cNvSpPr>
          <p:nvPr>
            <p:ph type="title"/>
          </p:nvPr>
        </p:nvSpPr>
        <p:spPr>
          <a:xfrm>
            <a:off x="912286" y="292385"/>
            <a:ext cx="10560048" cy="868363"/>
          </a:xfrm>
        </p:spPr>
        <p:txBody>
          <a:bodyPr/>
          <a:lstStyle/>
          <a:p>
            <a:r>
              <a:rPr lang="zh-CN" altLang="en-US" dirty="0"/>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54E8AB8-09CB-4EC0-821D-CDE64E7E8EA7}" type="datetimeFigureOut">
              <a:rPr lang="zh-CN" altLang="en-US" smtClean="0"/>
              <a:t>2022/9/16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F90FCE-D58E-4466-9747-84928ED2354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1.png"/><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Regular" panose="020B0500000000000000" pitchFamily="34" charset="-122"/>
                <a:ea typeface="思源黑体 CN Regular" panose="020B0500000000000000" pitchFamily="34" charset="-122"/>
              </a:defRPr>
            </a:lvl1pPr>
          </a:lstStyle>
          <a:p>
            <a:fld id="{554E8AB8-09CB-4EC0-821D-CDE64E7E8EA7}" type="datetimeFigureOut">
              <a:rPr lang="zh-CN" altLang="en-US" smtClean="0"/>
              <a:t>2022/9/16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Regular" panose="020B0500000000000000" pitchFamily="34" charset="-122"/>
                <a:ea typeface="思源黑体 CN Regular" panose="020B0500000000000000"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Regular" panose="020B0500000000000000" pitchFamily="34" charset="-122"/>
                <a:ea typeface="思源黑体 CN Regular" panose="020B0500000000000000" pitchFamily="34" charset="-122"/>
              </a:defRPr>
            </a:lvl1pPr>
          </a:lstStyle>
          <a:p>
            <a:fld id="{BAF90FCE-D58E-4466-9747-84928ED23546}" type="slidenum">
              <a:rPr lang="zh-CN" altLang="en-US" smtClean="0"/>
              <a:t>‹#›</a:t>
            </a:fld>
            <a:endParaRPr lang="zh-CN" altLang="en-US"/>
          </a:p>
        </p:txBody>
      </p:sp>
      <p:pic>
        <p:nvPicPr>
          <p:cNvPr id="7" name="图片 6" descr="F:\学堂logo-png\长logo.png长logo"/>
          <p:cNvPicPr>
            <a:picLocks noChangeAspect="1"/>
          </p:cNvPicPr>
          <p:nvPr userDrawn="1"/>
        </p:nvPicPr>
        <p:blipFill>
          <a:blip r:embed="rId87"/>
          <a:srcRect/>
          <a:stretch>
            <a:fillRect/>
          </a:stretch>
        </p:blipFill>
        <p:spPr>
          <a:xfrm>
            <a:off x="186144" y="6469209"/>
            <a:ext cx="1078865" cy="252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Lst>
  <p:txStyles>
    <p:titleStyle>
      <a:lvl1pPr algn="l" defTabSz="914400" rtl="0" eaLnBrk="1" latinLnBrk="0" hangingPunct="1">
        <a:lnSpc>
          <a:spcPct val="90000"/>
        </a:lnSpc>
        <a:spcBef>
          <a:spcPct val="0"/>
        </a:spcBef>
        <a:buNone/>
        <a:defRPr sz="4400" kern="1200">
          <a:solidFill>
            <a:schemeClr val="tx1"/>
          </a:solidFill>
          <a:latin typeface="思源黑体 CN Regular" panose="020B0500000000000000" pitchFamily="34" charset="-122"/>
          <a:ea typeface="思源黑体 CN Regular" panose="020B05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Regular" panose="020B0500000000000000" pitchFamily="34" charset="-122"/>
          <a:ea typeface="思源黑体 CN Regular" panose="020B05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Regular" panose="020B0500000000000000" pitchFamily="34" charset="-122"/>
          <a:ea typeface="思源黑体 CN Regular" panose="020B05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Regular" panose="020B0500000000000000" pitchFamily="34" charset="-122"/>
          <a:ea typeface="思源黑体 CN Regular" panose="020B05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Regular" panose="020B0500000000000000" pitchFamily="34" charset="-122"/>
          <a:ea typeface="思源黑体 CN Regular" panose="020B05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Regular" panose="020B0500000000000000" pitchFamily="34" charset="-122"/>
          <a:ea typeface="思源黑体 CN Regular"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baijiahao.baidu.com/s?id=1701244323316882560&amp;wfr=spider&amp;for=pc" TargetMode="Externa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2.xml"/><Relationship Id="rId5" Type="http://schemas.openxmlformats.org/officeDocument/2006/relationships/image" Target="../media/image22.jpe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2" Type="http://schemas.openxmlformats.org/officeDocument/2006/relationships/hyperlink" Target="https://edu.51cto.com/surl=VSmCT1" TargetMode="Externa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2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rsj.beijing.gov.cn/xxgk/zcwj/202207/t20220701_2757065.html" TargetMode="Externa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hyperlink" Target="https://edu.51cto.com/surl=VSmCT1" TargetMode="Externa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hyperlink" Target="https://edu.51cto.com/surl=VSmCT1" TargetMode="Externa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线连接符 8"/>
          <p:cNvCxnSpPr/>
          <p:nvPr/>
        </p:nvCxnSpPr>
        <p:spPr>
          <a:xfrm>
            <a:off x="2711784" y="1967435"/>
            <a:ext cx="6527800" cy="0"/>
          </a:xfrm>
          <a:prstGeom prst="line">
            <a:avLst/>
          </a:prstGeom>
          <a:ln w="127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0" y="224457"/>
            <a:ext cx="6527800" cy="584775"/>
          </a:xfrm>
          <a:prstGeom prst="rect">
            <a:avLst/>
          </a:prstGeom>
          <a:noFill/>
        </p:spPr>
        <p:txBody>
          <a:bodyPr wrap="square" rtlCol="0">
            <a:spAutoFit/>
          </a:bodyPr>
          <a:lstStyle/>
          <a:p>
            <a:pPr algn="ctr"/>
            <a:r>
              <a:rPr lang="en-US" altLang="zh-CN" sz="3200">
                <a:solidFill>
                  <a:srgbClr val="FF0000"/>
                </a:solidFill>
                <a:latin typeface="方正兰亭粗黑简体" panose="02000500000000000000" charset="-122"/>
                <a:ea typeface="方正兰亭粗黑简体" panose="02000500000000000000" charset="-122"/>
                <a:cs typeface="楷体" panose="02010609060101010101" pitchFamily="49" charset="-122"/>
              </a:rPr>
              <a:t>K8S</a:t>
            </a:r>
            <a:r>
              <a:rPr lang="zh-CN" altLang="en-US" sz="3200">
                <a:solidFill>
                  <a:srgbClr val="FF0000"/>
                </a:solidFill>
                <a:latin typeface="方正兰亭粗黑简体" panose="02000500000000000000" charset="-122"/>
                <a:ea typeface="方正兰亭粗黑简体" panose="02000500000000000000" charset="-122"/>
                <a:cs typeface="楷体" panose="02010609060101010101" pitchFamily="49" charset="-122"/>
              </a:rPr>
              <a:t>架构师（含</a:t>
            </a:r>
            <a:r>
              <a:rPr lang="en-US" altLang="zh-CN" sz="3200">
                <a:solidFill>
                  <a:srgbClr val="FF0000"/>
                </a:solidFill>
                <a:latin typeface="方正兰亭粗黑简体" panose="02000500000000000000" charset="-122"/>
                <a:ea typeface="方正兰亭粗黑简体" panose="02000500000000000000" charset="-122"/>
                <a:cs typeface="楷体" panose="02010609060101010101" pitchFamily="49" charset="-122"/>
              </a:rPr>
              <a:t>CKA</a:t>
            </a:r>
            <a:r>
              <a:rPr lang="zh-CN" altLang="en-US" sz="3200">
                <a:solidFill>
                  <a:srgbClr val="FF0000"/>
                </a:solidFill>
                <a:latin typeface="方正兰亭粗黑简体" panose="02000500000000000000" charset="-122"/>
                <a:ea typeface="方正兰亭粗黑简体" panose="02000500000000000000" charset="-122"/>
                <a:cs typeface="楷体" panose="02010609060101010101" pitchFamily="49" charset="-122"/>
              </a:rPr>
              <a:t>和</a:t>
            </a:r>
            <a:r>
              <a:rPr lang="en-US" altLang="zh-CN" sz="3200">
                <a:solidFill>
                  <a:srgbClr val="FF0000"/>
                </a:solidFill>
                <a:latin typeface="方正兰亭粗黑简体" panose="02000500000000000000" charset="-122"/>
                <a:ea typeface="方正兰亭粗黑简体" panose="02000500000000000000" charset="-122"/>
                <a:cs typeface="楷体" panose="02010609060101010101" pitchFamily="49" charset="-122"/>
              </a:rPr>
              <a:t>CKS</a:t>
            </a:r>
            <a:r>
              <a:rPr lang="zh-CN" altLang="en-US" sz="3200">
                <a:solidFill>
                  <a:srgbClr val="FF0000"/>
                </a:solidFill>
                <a:latin typeface="方正兰亭粗黑简体" panose="02000500000000000000" charset="-122"/>
                <a:ea typeface="方正兰亭粗黑简体" panose="02000500000000000000" charset="-122"/>
                <a:cs typeface="楷体" panose="02010609060101010101" pitchFamily="49" charset="-122"/>
              </a:rPr>
              <a:t>认证）</a:t>
            </a:r>
            <a:endParaRPr lang="zh-CN" altLang="en-US" sz="3200" b="0" i="0" dirty="0">
              <a:solidFill>
                <a:srgbClr val="FF0000"/>
              </a:solidFill>
              <a:effectLst/>
              <a:latin typeface="方正兰亭粗黑简体" panose="02000500000000000000" charset="-122"/>
              <a:ea typeface="方正兰亭粗黑简体" panose="02000500000000000000" charset="-122"/>
              <a:cs typeface="楷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327"/>
    </mc:Choice>
    <mc:Fallback xmlns="">
      <p:transition spd="slow" advTm="132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28345" y="121686"/>
            <a:ext cx="3129205" cy="583565"/>
          </a:xfrm>
          <a:prstGeom prst="rect">
            <a:avLst/>
          </a:prstGeom>
          <a:noFill/>
        </p:spPr>
        <p:txBody>
          <a:bodyPr wrap="square" rtlCol="0">
            <a:spAutoFit/>
          </a:bodyPr>
          <a:lstStyle/>
          <a:p>
            <a:r>
              <a:rPr lang="zh-CN" altLang="en-US" sz="3200" b="1" dirty="0">
                <a:latin typeface="方正兰亭粗黑简体" panose="02000500000000000000" charset="-122"/>
                <a:ea typeface="方正兰亭粗黑简体" panose="02000500000000000000" charset="-122"/>
              </a:rPr>
              <a:t>老师履历</a:t>
            </a:r>
            <a:endParaRPr lang="zh-CN" altLang="en-US" sz="3200" b="1" kern="2200" dirty="0">
              <a:effectLst/>
              <a:latin typeface="方正兰亭粗黑简体" panose="02000500000000000000" charset="-122"/>
              <a:ea typeface="方正兰亭粗黑简体" panose="02000500000000000000" charset="-122"/>
            </a:endParaRPr>
          </a:p>
        </p:txBody>
      </p:sp>
      <p:sp>
        <p:nvSpPr>
          <p:cNvPr id="15" name="矩形 14"/>
          <p:cNvSpPr/>
          <p:nvPr/>
        </p:nvSpPr>
        <p:spPr>
          <a:xfrm>
            <a:off x="-28578" y="227702"/>
            <a:ext cx="156923" cy="371475"/>
          </a:xfrm>
          <a:prstGeom prst="rect">
            <a:avLst/>
          </a:prstGeom>
          <a:solidFill>
            <a:srgbClr val="1F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75000"/>
                  <a:lumOff val="25000"/>
                </a:schemeClr>
              </a:solidFill>
              <a:latin typeface="楷体" panose="02010609060101010101" pitchFamily="49" charset="-122"/>
              <a:ea typeface="楷体" panose="02010609060101010101" pitchFamily="49" charset="-122"/>
              <a:cs typeface="黑体" panose="02010609060101010101" charset="-122"/>
            </a:endParaRPr>
          </a:p>
        </p:txBody>
      </p:sp>
      <p:sp>
        <p:nvSpPr>
          <p:cNvPr id="10" name="文本框 9"/>
          <p:cNvSpPr txBox="1"/>
          <p:nvPr/>
        </p:nvSpPr>
        <p:spPr>
          <a:xfrm>
            <a:off x="2825884" y="576185"/>
            <a:ext cx="6108568" cy="369332"/>
          </a:xfrm>
          <a:prstGeom prst="rect">
            <a:avLst/>
          </a:prstGeom>
          <a:noFill/>
        </p:spPr>
        <p:txBody>
          <a:bodyPr wrap="square">
            <a:spAutoFit/>
          </a:bodyPr>
          <a:lstStyle/>
          <a:p>
            <a:r>
              <a:rPr lang="zh-CN" altLang="en-US" b="0" i="0">
                <a:solidFill>
                  <a:srgbClr val="333333"/>
                </a:solidFill>
                <a:effectLst/>
                <a:latin typeface="Arial" panose="020B0604020202020204" pitchFamily="34" charset="0"/>
              </a:rPr>
              <a:t>对电信全资子公司天翼物联进行</a:t>
            </a:r>
            <a:r>
              <a:rPr lang="en-US" altLang="zh-CN" b="0" i="0">
                <a:solidFill>
                  <a:srgbClr val="333333"/>
                </a:solidFill>
                <a:effectLst/>
                <a:latin typeface="Arial" panose="020B0604020202020204" pitchFamily="34" charset="0"/>
              </a:rPr>
              <a:t>k8s</a:t>
            </a:r>
            <a:r>
              <a:rPr lang="zh-CN" altLang="en-US" b="0" i="0">
                <a:solidFill>
                  <a:srgbClr val="333333"/>
                </a:solidFill>
                <a:effectLst/>
                <a:latin typeface="Arial" panose="020B0604020202020204" pitchFamily="34" charset="0"/>
              </a:rPr>
              <a:t>技术培训</a:t>
            </a:r>
            <a:endParaRPr lang="en-US" altLang="zh-CN" sz="1800" dirty="0">
              <a:latin typeface="方正颜宋简体" panose="02000000000000000000" charset="-122"/>
              <a:ea typeface="方正颜宋简体" panose="02000000000000000000" charset="-122"/>
            </a:endParaRPr>
          </a:p>
        </p:txBody>
      </p:sp>
      <p:pic>
        <p:nvPicPr>
          <p:cNvPr id="7" name="图片 6"/>
          <p:cNvPicPr>
            <a:picLocks noChangeAspect="1"/>
          </p:cNvPicPr>
          <p:nvPr/>
        </p:nvPicPr>
        <p:blipFill>
          <a:blip r:embed="rId2"/>
          <a:stretch>
            <a:fillRect/>
          </a:stretch>
        </p:blipFill>
        <p:spPr>
          <a:xfrm>
            <a:off x="1606951" y="1074583"/>
            <a:ext cx="7698847" cy="589525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8345" y="107679"/>
            <a:ext cx="9811662" cy="583565"/>
          </a:xfrm>
          <a:prstGeom prst="rect">
            <a:avLst/>
          </a:prstGeom>
          <a:noFill/>
        </p:spPr>
        <p:txBody>
          <a:bodyPr wrap="square" rtlCol="0">
            <a:spAutoFit/>
          </a:bodyPr>
          <a:lstStyle/>
          <a:p>
            <a:r>
              <a:rPr lang="zh-CN" altLang="en-US" sz="3200" b="1" dirty="0">
                <a:latin typeface="方正兰亭粗黑简体" panose="02000500000000000000" charset="-122"/>
                <a:ea typeface="方正兰亭粗黑简体" panose="02000500000000000000" charset="-122"/>
              </a:rPr>
              <a:t>老师履历：</a:t>
            </a:r>
            <a:r>
              <a:rPr lang="zh-CN" altLang="zh-CN" sz="1800" b="1" kern="2200" dirty="0">
                <a:effectLst/>
                <a:latin typeface="方正兰亭粗黑简体" panose="02000500000000000000" charset="-122"/>
                <a:ea typeface="方正兰亭粗黑简体" panose="02000500000000000000" charset="-122"/>
              </a:rPr>
              <a:t>被北京日报、人民资讯、环球网发文专题报道</a:t>
            </a:r>
          </a:p>
        </p:txBody>
      </p:sp>
      <p:sp>
        <p:nvSpPr>
          <p:cNvPr id="3" name="矩形 2"/>
          <p:cNvSpPr/>
          <p:nvPr/>
        </p:nvSpPr>
        <p:spPr>
          <a:xfrm>
            <a:off x="-28578" y="227702"/>
            <a:ext cx="156923" cy="371475"/>
          </a:xfrm>
          <a:prstGeom prst="rect">
            <a:avLst/>
          </a:prstGeom>
          <a:solidFill>
            <a:srgbClr val="1F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75000"/>
                  <a:lumOff val="25000"/>
                </a:schemeClr>
              </a:solidFill>
              <a:latin typeface="楷体" panose="02010609060101010101" pitchFamily="49" charset="-122"/>
              <a:ea typeface="楷体" panose="02010609060101010101" pitchFamily="49" charset="-122"/>
              <a:cs typeface="黑体" panose="02010609060101010101" charset="-122"/>
            </a:endParaRPr>
          </a:p>
        </p:txBody>
      </p:sp>
      <p:sp>
        <p:nvSpPr>
          <p:cNvPr id="4" name="Rectangle 2"/>
          <p:cNvSpPr>
            <a:spLocks noChangeArrowheads="1"/>
          </p:cNvSpPr>
          <p:nvPr/>
        </p:nvSpPr>
        <p:spPr bwMode="auto">
          <a:xfrm>
            <a:off x="282832" y="1219858"/>
            <a:ext cx="5612641" cy="1322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方正颜宋简体" panose="02000000000000000000" charset="-122"/>
                <a:ea typeface="方正颜宋简体" panose="02000000000000000000" charset="-122"/>
                <a:cs typeface="Times New Roman" panose="02020603050405020304" pitchFamily="18" charset="0"/>
              </a:rPr>
              <a:t>北京日报：</a:t>
            </a:r>
            <a:endParaRPr kumimoji="0" lang="en-US" altLang="zh-CN" sz="1600" b="0" i="0" u="none" strike="noStrike" cap="none" normalizeH="0" baseline="0" dirty="0">
              <a:ln>
                <a:noFill/>
              </a:ln>
              <a:solidFill>
                <a:schemeClr val="tx1"/>
              </a:solidFill>
              <a:effectLst/>
              <a:latin typeface="方正颜宋简体" panose="02000000000000000000" charset="-122"/>
              <a:ea typeface="方正颜宋简体" panose="02000000000000000000"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600" b="0" i="0" u="none" strike="noStrike" cap="none" normalizeH="0" baseline="0" dirty="0">
              <a:ln>
                <a:noFill/>
              </a:ln>
              <a:solidFill>
                <a:schemeClr val="tx1"/>
              </a:solidFill>
              <a:effectLst/>
              <a:latin typeface="方正颜宋简体" panose="02000000000000000000" charset="-122"/>
              <a:ea typeface="方正颜宋简体" panose="02000000000000000000"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方正颜宋简体" panose="02000000000000000000" charset="-122"/>
                <a:ea typeface="方正颜宋简体" panose="02000000000000000000" charset="-122"/>
                <a:cs typeface="Times New Roman" panose="02020603050405020304" pitchFamily="18" charset="0"/>
                <a:hlinkClick r:id="rId2"/>
              </a:rPr>
              <a:t>https://baijiahao.baidu.com/s?id=1701244323316882560&amp;wfr=spider&amp;for=pc</a:t>
            </a:r>
            <a:endParaRPr kumimoji="0" lang="en-US" altLang="zh-CN" sz="1600" b="0" i="0" u="none" strike="noStrike" cap="none" normalizeH="0" baseline="0" dirty="0">
              <a:ln>
                <a:noFill/>
              </a:ln>
              <a:solidFill>
                <a:schemeClr val="tx1"/>
              </a:solidFill>
              <a:effectLst/>
              <a:latin typeface="方正颜宋简体" panose="02000000000000000000" charset="-122"/>
              <a:ea typeface="方正颜宋简体" panose="02000000000000000000"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600" b="0" i="0" u="none" strike="noStrike" cap="none" normalizeH="0" baseline="0" dirty="0">
              <a:ln>
                <a:noFill/>
              </a:ln>
              <a:solidFill>
                <a:schemeClr val="tx1"/>
              </a:solidFill>
              <a:effectLst/>
              <a:latin typeface="方正颜宋简体" panose="02000000000000000000" charset="-122"/>
              <a:ea typeface="方正颜宋简体" panose="02000000000000000000" charset="-122"/>
            </a:endParaRPr>
          </a:p>
        </p:txBody>
      </p:sp>
      <p:pic>
        <p:nvPicPr>
          <p:cNvPr id="1025" name="图片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32" y="2749415"/>
            <a:ext cx="5273675" cy="25685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391117" y="48425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28" name="图片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257" y="1880892"/>
            <a:ext cx="4244975" cy="43894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p:cNvSpPr>
            <a:spLocks noChangeArrowheads="1"/>
          </p:cNvSpPr>
          <p:nvPr/>
        </p:nvSpPr>
        <p:spPr bwMode="auto">
          <a:xfrm>
            <a:off x="6963779" y="1115788"/>
            <a:ext cx="487426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dirty="0">
                <a:ln>
                  <a:noFill/>
                </a:ln>
                <a:solidFill>
                  <a:schemeClr val="tx1"/>
                </a:solidFill>
                <a:effectLst/>
                <a:latin typeface="方正颜宋简体" panose="02000000000000000000" charset="-122"/>
                <a:ea typeface="方正颜宋简体" panose="02000000000000000000" charset="-122"/>
                <a:cs typeface="Times New Roman" panose="02020603050405020304" pitchFamily="18" charset="0"/>
              </a:rPr>
              <a:t>环球网：</a:t>
            </a:r>
            <a:endParaRPr kumimoji="0" lang="zh-CN" altLang="zh-CN" sz="1600" b="0" i="0" u="none" strike="noStrike" cap="none" normalizeH="0" baseline="0" dirty="0">
              <a:ln>
                <a:noFill/>
              </a:ln>
              <a:solidFill>
                <a:schemeClr val="tx1"/>
              </a:solidFill>
              <a:effectLst/>
              <a:latin typeface="方正颜宋简体" panose="02000000000000000000" charset="-122"/>
              <a:ea typeface="方正颜宋简体" panose="02000000000000000000"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tx1"/>
                </a:solidFill>
                <a:effectLst/>
                <a:latin typeface="方正颜宋简体" panose="02000000000000000000" charset="-122"/>
                <a:ea typeface="方正颜宋简体" panose="02000000000000000000" charset="-122"/>
                <a:cs typeface="Times New Roman" panose="02020603050405020304" pitchFamily="18" charset="0"/>
              </a:rPr>
              <a:t>https://m.huanqiu.com/article/43LYudIQICr</a:t>
            </a:r>
            <a:endParaRPr kumimoji="0" lang="en-US" altLang="zh-CN" sz="1600" b="0" i="0" u="none" strike="noStrike" cap="none" normalizeH="0" baseline="0" dirty="0">
              <a:ln>
                <a:noFill/>
              </a:ln>
              <a:solidFill>
                <a:schemeClr val="tx1"/>
              </a:solidFill>
              <a:effectLst/>
              <a:latin typeface="方正颜宋简体" panose="02000000000000000000" charset="-122"/>
              <a:ea typeface="方正颜宋简体" panose="02000000000000000000" charset="-122"/>
            </a:endParaRPr>
          </a:p>
        </p:txBody>
      </p:sp>
      <p:sp>
        <p:nvSpPr>
          <p:cNvPr id="8" name="Rectangle 7"/>
          <p:cNvSpPr>
            <a:spLocks noChangeArrowheads="1"/>
          </p:cNvSpPr>
          <p:nvPr/>
        </p:nvSpPr>
        <p:spPr bwMode="auto">
          <a:xfrm>
            <a:off x="7182854" y="44806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9" name="Rectangle 8"/>
          <p:cNvSpPr>
            <a:spLocks noChangeArrowheads="1"/>
          </p:cNvSpPr>
          <p:nvPr/>
        </p:nvSpPr>
        <p:spPr bwMode="auto">
          <a:xfrm>
            <a:off x="7182854" y="88701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0960" y="121634"/>
            <a:ext cx="3555782" cy="584775"/>
          </a:xfrm>
          <a:prstGeom prst="rect">
            <a:avLst/>
          </a:prstGeom>
          <a:noFill/>
        </p:spPr>
        <p:txBody>
          <a:bodyPr wrap="none" rtlCol="0">
            <a:spAutoFit/>
          </a:bodyPr>
          <a:lstStyle/>
          <a:p>
            <a:r>
              <a:rPr lang="en-US" altLang="zh-CN" sz="3200" b="1">
                <a:latin typeface="方正兰亭粗黑简体" panose="02000500000000000000" charset="-122"/>
                <a:ea typeface="方正兰亭粗黑简体" panose="02000500000000000000" charset="-122"/>
                <a:cs typeface="楷体" panose="02010609060101010101" pitchFamily="49" charset="-122"/>
              </a:rPr>
              <a:t>K8s CKA</a:t>
            </a:r>
            <a:r>
              <a:rPr lang="zh-CN" altLang="en-US" sz="3200" b="1">
                <a:latin typeface="方正兰亭粗黑简体" panose="02000500000000000000" charset="-122"/>
                <a:ea typeface="方正兰亭粗黑简体" panose="02000500000000000000" charset="-122"/>
                <a:cs typeface="楷体" panose="02010609060101010101" pitchFamily="49" charset="-122"/>
              </a:rPr>
              <a:t>认证介绍</a:t>
            </a:r>
            <a:endParaRPr lang="en-US" altLang="zh-CN" sz="3200" b="1">
              <a:latin typeface="方正兰亭粗黑简体" panose="02000500000000000000" charset="-122"/>
              <a:ea typeface="方正兰亭粗黑简体" panose="02000500000000000000" charset="-122"/>
              <a:cs typeface="楷体" panose="02010609060101010101" pitchFamily="49" charset="-122"/>
            </a:endParaRPr>
          </a:p>
        </p:txBody>
      </p:sp>
      <p:sp>
        <p:nvSpPr>
          <p:cNvPr id="3" name="矩形 2"/>
          <p:cNvSpPr/>
          <p:nvPr/>
        </p:nvSpPr>
        <p:spPr>
          <a:xfrm>
            <a:off x="-28578" y="227702"/>
            <a:ext cx="156923" cy="371475"/>
          </a:xfrm>
          <a:prstGeom prst="rect">
            <a:avLst/>
          </a:prstGeom>
          <a:solidFill>
            <a:srgbClr val="1F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75000"/>
                  <a:lumOff val="25000"/>
                </a:schemeClr>
              </a:solidFill>
              <a:latin typeface="楷体" panose="02010609060101010101" pitchFamily="49" charset="-122"/>
              <a:ea typeface="楷体" panose="02010609060101010101" pitchFamily="49" charset="-122"/>
              <a:cs typeface="黑体" panose="02010609060101010101"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6346" y="1954530"/>
            <a:ext cx="4058920" cy="3135630"/>
          </a:xfrm>
          <a:prstGeom prst="rect">
            <a:avLst/>
          </a:prstGeom>
        </p:spPr>
      </p:pic>
      <p:sp>
        <p:nvSpPr>
          <p:cNvPr id="4" name="Rectangle 1"/>
          <p:cNvSpPr>
            <a:spLocks noChangeArrowheads="1"/>
          </p:cNvSpPr>
          <p:nvPr/>
        </p:nvSpPr>
        <p:spPr bwMode="auto">
          <a:xfrm>
            <a:off x="405877" y="951612"/>
            <a:ext cx="11186160" cy="12306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19044"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zh-CN" altLang="zh-CN" sz="1600" b="0" i="0" u="none" strike="noStrike" cap="none" normalizeH="0" baseline="0">
                <a:ln>
                  <a:noFill/>
                </a:ln>
                <a:solidFill>
                  <a:srgbClr val="4D4D4D"/>
                </a:solidFill>
                <a:effectLst/>
                <a:latin typeface="方正颜宋简体" panose="02000000000000000000" charset="-122"/>
                <a:ea typeface="方正颜宋简体" panose="02000000000000000000" charset="-122"/>
              </a:rPr>
              <a:t>CKA: </a:t>
            </a:r>
            <a:r>
              <a:rPr kumimoji="0" lang="en-US" altLang="zh-CN" sz="1600" b="0" i="0" u="none" strike="noStrike" cap="none" normalizeH="0" baseline="0">
                <a:ln>
                  <a:noFill/>
                </a:ln>
                <a:solidFill>
                  <a:srgbClr val="4D4D4D"/>
                </a:solidFill>
                <a:effectLst/>
                <a:latin typeface="方正颜宋简体" panose="02000000000000000000" charset="-122"/>
                <a:ea typeface="方正颜宋简体" panose="02000000000000000000" charset="-122"/>
              </a:rPr>
              <a:t> </a:t>
            </a:r>
            <a:r>
              <a:rPr kumimoji="0" lang="zh-CN" altLang="zh-CN" sz="1600" b="0" i="0" u="none" strike="noStrike" cap="none" normalizeH="0" baseline="0">
                <a:ln>
                  <a:noFill/>
                </a:ln>
                <a:solidFill>
                  <a:srgbClr val="4D4D4D"/>
                </a:solidFill>
                <a:effectLst/>
                <a:latin typeface="方正颜宋简体" panose="02000000000000000000" charset="-122"/>
                <a:ea typeface="方正颜宋简体" panose="02000000000000000000" charset="-122"/>
              </a:rPr>
              <a:t>Kubernetes管理员认证（CKA）</a:t>
            </a:r>
            <a:r>
              <a:rPr kumimoji="0" lang="zh-CN" altLang="en-US" sz="1600" b="0" i="0" u="none" strike="noStrike" cap="none" normalizeH="0" baseline="0">
                <a:ln>
                  <a:noFill/>
                </a:ln>
                <a:solidFill>
                  <a:srgbClr val="4D4D4D"/>
                </a:solidFill>
                <a:effectLst/>
                <a:latin typeface="方正颜宋简体" panose="02000000000000000000" charset="-122"/>
                <a:ea typeface="方正颜宋简体" panose="02000000000000000000" charset="-122"/>
              </a:rPr>
              <a:t>，</a:t>
            </a:r>
            <a:r>
              <a:rPr kumimoji="0" lang="zh-CN" altLang="zh-CN" sz="1600" b="0" i="0" u="none" strike="noStrike" cap="none" normalizeH="0" baseline="0">
                <a:ln>
                  <a:noFill/>
                </a:ln>
                <a:solidFill>
                  <a:srgbClr val="4D4D4D"/>
                </a:solidFill>
                <a:effectLst/>
                <a:latin typeface="方正颜宋简体" panose="02000000000000000000" charset="-122"/>
                <a:ea typeface="方正颜宋简体" panose="02000000000000000000" charset="-122"/>
              </a:rPr>
              <a:t>旨在确保认证持有者具备履行</a:t>
            </a:r>
            <a:r>
              <a:rPr kumimoji="0" lang="zh-CN" altLang="zh-CN" sz="1600" b="0" i="0" u="none" strike="noStrike" cap="none" normalizeH="0" baseline="0">
                <a:ln>
                  <a:noFill/>
                </a:ln>
                <a:effectLst/>
                <a:latin typeface="方正颜宋简体" panose="02000000000000000000" charset="-122"/>
                <a:ea typeface="方正颜宋简体" panose="02000000000000000000" charset="-122"/>
              </a:rPr>
              <a:t>Kubernetes</a:t>
            </a:r>
            <a:r>
              <a:rPr kumimoji="0" lang="zh-CN" altLang="zh-CN" sz="1600" b="0" i="0" u="none" strike="noStrike" cap="none" normalizeH="0" baseline="0">
                <a:ln>
                  <a:noFill/>
                </a:ln>
                <a:solidFill>
                  <a:srgbClr val="4D4D4D"/>
                </a:solidFill>
                <a:effectLst/>
                <a:latin typeface="方正颜宋简体" panose="02000000000000000000" charset="-122"/>
                <a:ea typeface="方正颜宋简体" panose="02000000000000000000" charset="-122"/>
              </a:rPr>
              <a:t>管理员职责的技能，知识和能力。 CKA认证可帮助经过认证的管理员在就业市场中快速建立自己的信誉和价值，并能帮助公司更快地雇用高质量的团队来支持他们的发展</a:t>
            </a:r>
            <a:r>
              <a:rPr lang="zh-CN" altLang="en-US" sz="1600">
                <a:latin typeface="方正颜宋简体" panose="02000000000000000000" charset="-122"/>
                <a:ea typeface="方正颜宋简体" panose="02000000000000000000" charset="-122"/>
              </a:rPr>
              <a:t>，</a:t>
            </a:r>
            <a:r>
              <a:rPr kumimoji="0" lang="zh-CN" altLang="zh-CN" sz="1600" b="0" i="0" u="none" strike="noStrike" cap="none" normalizeH="0" baseline="0">
                <a:ln>
                  <a:noFill/>
                </a:ln>
                <a:solidFill>
                  <a:srgbClr val="4D4D4D"/>
                </a:solidFill>
                <a:effectLst/>
                <a:latin typeface="方正颜宋简体" panose="02000000000000000000" charset="-122"/>
                <a:ea typeface="方正颜宋简体" panose="02000000000000000000" charset="-122"/>
              </a:rPr>
              <a:t>如果企业想要申请 KCSP ，条件之一是：至少需要三名员工拥有CKA认证</a:t>
            </a:r>
            <a:r>
              <a:rPr kumimoji="0" lang="zh-CN" altLang="en-US" sz="1600" b="0" i="0" u="none" strike="noStrike" cap="none" normalizeH="0" baseline="0">
                <a:ln>
                  <a:noFill/>
                </a:ln>
                <a:solidFill>
                  <a:srgbClr val="4D4D4D"/>
                </a:solidFill>
                <a:effectLst/>
                <a:latin typeface="方正颜宋简体" panose="02000000000000000000" charset="-122"/>
                <a:ea typeface="方正颜宋简体" panose="02000000000000000000" charset="-122"/>
              </a:rPr>
              <a:t>，</a:t>
            </a:r>
            <a:r>
              <a:rPr lang="en-US" altLang="zh-CN" sz="1600">
                <a:effectLst/>
                <a:latin typeface="方正颜宋简体" panose="02000000000000000000" charset="-122"/>
                <a:ea typeface="方正颜宋简体" panose="02000000000000000000" charset="-122"/>
              </a:rPr>
              <a:t>CKA</a:t>
            </a:r>
            <a:r>
              <a:rPr lang="zh-CN" altLang="en-US" sz="1600">
                <a:effectLst/>
                <a:latin typeface="方正颜宋简体" panose="02000000000000000000" charset="-122"/>
                <a:ea typeface="方正颜宋简体" panose="02000000000000000000" charset="-122"/>
              </a:rPr>
              <a:t>认证针对考核成为当业界的</a:t>
            </a:r>
            <a:r>
              <a:rPr lang="en-US" altLang="zh-CN" sz="1600">
                <a:effectLst/>
                <a:latin typeface="方正颜宋简体" panose="02000000000000000000" charset="-122"/>
                <a:ea typeface="方正颜宋简体" panose="02000000000000000000" charset="-122"/>
              </a:rPr>
              <a:t>Kubernetes</a:t>
            </a:r>
            <a:r>
              <a:rPr lang="zh-CN" altLang="en-US" sz="1600">
                <a:effectLst/>
                <a:latin typeface="方正颜宋简体" panose="02000000000000000000" charset="-122"/>
                <a:ea typeface="方正颜宋简体" panose="02000000000000000000" charset="-122"/>
              </a:rPr>
              <a:t>管理员所需的技能。</a:t>
            </a:r>
          </a:p>
          <a:p>
            <a:endParaRPr kumimoji="0" lang="zh-CN" altLang="zh-CN" sz="1600" b="0" i="0" u="none" strike="noStrike" cap="none" normalizeH="0" baseline="0">
              <a:ln>
                <a:noFill/>
              </a:ln>
              <a:solidFill>
                <a:schemeClr val="tx1"/>
              </a:solidFill>
              <a:effectLst/>
              <a:latin typeface="方正颜宋简体" panose="02000000000000000000" charset="-122"/>
              <a:ea typeface="方正颜宋简体" panose="020000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0960" y="121634"/>
            <a:ext cx="3493264" cy="584775"/>
          </a:xfrm>
          <a:prstGeom prst="rect">
            <a:avLst/>
          </a:prstGeom>
          <a:noFill/>
        </p:spPr>
        <p:txBody>
          <a:bodyPr wrap="none" rtlCol="0">
            <a:spAutoFit/>
          </a:bodyPr>
          <a:lstStyle/>
          <a:p>
            <a:r>
              <a:rPr lang="en-US" altLang="zh-CN" sz="3200" b="1">
                <a:latin typeface="方正兰亭粗黑简体" panose="02000500000000000000" charset="-122"/>
                <a:ea typeface="方正兰亭粗黑简体" panose="02000500000000000000" charset="-122"/>
                <a:cs typeface="楷体" panose="02010609060101010101" pitchFamily="49" charset="-122"/>
              </a:rPr>
              <a:t>K8s CKS</a:t>
            </a:r>
            <a:r>
              <a:rPr lang="zh-CN" altLang="en-US" sz="3200" b="1">
                <a:latin typeface="方正兰亭粗黑简体" panose="02000500000000000000" charset="-122"/>
                <a:ea typeface="方正兰亭粗黑简体" panose="02000500000000000000" charset="-122"/>
                <a:cs typeface="楷体" panose="02010609060101010101" pitchFamily="49" charset="-122"/>
              </a:rPr>
              <a:t>认证介绍</a:t>
            </a:r>
            <a:endParaRPr lang="en-US" altLang="zh-CN" sz="3200" b="1">
              <a:latin typeface="方正兰亭粗黑简体" panose="02000500000000000000" charset="-122"/>
              <a:ea typeface="方正兰亭粗黑简体" panose="02000500000000000000" charset="-122"/>
              <a:cs typeface="楷体" panose="02010609060101010101" pitchFamily="49" charset="-122"/>
            </a:endParaRPr>
          </a:p>
        </p:txBody>
      </p:sp>
      <p:sp>
        <p:nvSpPr>
          <p:cNvPr id="3" name="矩形 2"/>
          <p:cNvSpPr/>
          <p:nvPr/>
        </p:nvSpPr>
        <p:spPr>
          <a:xfrm>
            <a:off x="-28578" y="227702"/>
            <a:ext cx="156923" cy="371475"/>
          </a:xfrm>
          <a:prstGeom prst="rect">
            <a:avLst/>
          </a:prstGeom>
          <a:solidFill>
            <a:srgbClr val="1F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75000"/>
                  <a:lumOff val="25000"/>
                </a:schemeClr>
              </a:solidFill>
              <a:latin typeface="楷体" panose="02010609060101010101" pitchFamily="49" charset="-122"/>
              <a:ea typeface="楷体" panose="02010609060101010101" pitchFamily="49" charset="-122"/>
              <a:cs typeface="黑体" panose="02010609060101010101" charset="-122"/>
            </a:endParaRPr>
          </a:p>
        </p:txBody>
      </p:sp>
      <p:sp>
        <p:nvSpPr>
          <p:cNvPr id="6" name="文本框 5"/>
          <p:cNvSpPr txBox="1"/>
          <p:nvPr/>
        </p:nvSpPr>
        <p:spPr>
          <a:xfrm>
            <a:off x="330960" y="911143"/>
            <a:ext cx="11960225" cy="2308324"/>
          </a:xfrm>
          <a:prstGeom prst="rect">
            <a:avLst/>
          </a:prstGeom>
          <a:noFill/>
        </p:spPr>
        <p:txBody>
          <a:bodyPr wrap="square">
            <a:spAutoFit/>
          </a:bodyPr>
          <a:lstStyle/>
          <a:p>
            <a:r>
              <a:rPr lang="en-US" altLang="zh-CN">
                <a:latin typeface="+mn-ea"/>
              </a:rPr>
              <a:t>Kubernetes</a:t>
            </a:r>
            <a:r>
              <a:rPr lang="zh-CN" altLang="en-US">
                <a:latin typeface="+mn-ea"/>
              </a:rPr>
              <a:t>安全专家认证（</a:t>
            </a:r>
            <a:r>
              <a:rPr lang="en-US" altLang="zh-CN">
                <a:latin typeface="+mn-ea"/>
              </a:rPr>
              <a:t>Certified Kubernetes Security Specialist</a:t>
            </a:r>
            <a:r>
              <a:rPr lang="zh-CN" altLang="en-US">
                <a:latin typeface="+mn-ea"/>
              </a:rPr>
              <a:t>）是</a:t>
            </a:r>
            <a:r>
              <a:rPr lang="en-US" altLang="zh-CN">
                <a:latin typeface="+mn-ea"/>
              </a:rPr>
              <a:t>CNCF</a:t>
            </a:r>
            <a:r>
              <a:rPr lang="zh-CN" altLang="en-US">
                <a:latin typeface="+mn-ea"/>
              </a:rPr>
              <a:t>基金会继 </a:t>
            </a:r>
            <a:r>
              <a:rPr lang="en-US" altLang="zh-CN">
                <a:latin typeface="+mn-ea"/>
              </a:rPr>
              <a:t>CKA</a:t>
            </a:r>
            <a:r>
              <a:rPr lang="zh-CN" altLang="en-US">
                <a:latin typeface="+mn-ea"/>
              </a:rPr>
              <a:t>（初中级）后推出的一个有高含金量的 </a:t>
            </a:r>
            <a:r>
              <a:rPr lang="en-US" altLang="zh-CN">
                <a:latin typeface="+mn-ea"/>
              </a:rPr>
              <a:t>K8s</a:t>
            </a:r>
            <a:r>
              <a:rPr lang="zh-CN" altLang="en-US">
                <a:latin typeface="+mn-ea"/>
              </a:rPr>
              <a:t>中高级认证，获得</a:t>
            </a:r>
            <a:r>
              <a:rPr lang="en-US" altLang="zh-CN">
                <a:latin typeface="+mn-ea"/>
              </a:rPr>
              <a:t>CKS</a:t>
            </a:r>
            <a:r>
              <a:rPr lang="zh-CN" altLang="en-US">
                <a:latin typeface="+mn-ea"/>
              </a:rPr>
              <a:t>证书说明你具备在 </a:t>
            </a:r>
            <a:r>
              <a:rPr lang="en-US" altLang="zh-CN">
                <a:latin typeface="+mn-ea"/>
              </a:rPr>
              <a:t>Kubernetes</a:t>
            </a:r>
            <a:r>
              <a:rPr lang="zh-CN" altLang="en-US">
                <a:latin typeface="+mn-ea"/>
              </a:rPr>
              <a:t>平台的安全运维能力。作为一个 有成就的</a:t>
            </a:r>
            <a:r>
              <a:rPr lang="en-US" altLang="zh-CN">
                <a:latin typeface="+mn-ea"/>
              </a:rPr>
              <a:t>Kubernetes</a:t>
            </a:r>
            <a:r>
              <a:rPr lang="zh-CN" altLang="en-US">
                <a:latin typeface="+mn-ea"/>
              </a:rPr>
              <a:t>从业者，获得认证的 </a:t>
            </a:r>
            <a:r>
              <a:rPr lang="en-US" altLang="zh-CN">
                <a:latin typeface="+mn-ea"/>
              </a:rPr>
              <a:t>CKS</a:t>
            </a:r>
            <a:r>
              <a:rPr lang="zh-CN" altLang="en-US">
                <a:latin typeface="+mn-ea"/>
              </a:rPr>
              <a:t>安全专家在构建、部署和运行时期间， 证明了其在保护基于容器的应用程序和 </a:t>
            </a:r>
            <a:r>
              <a:rPr lang="en-US" altLang="zh-CN">
                <a:latin typeface="+mn-ea"/>
              </a:rPr>
              <a:t>Kubernetes</a:t>
            </a:r>
            <a:r>
              <a:rPr lang="zh-CN" altLang="en-US">
                <a:latin typeface="+mn-ea"/>
              </a:rPr>
              <a:t>平台的广泛最佳实践方面的能力。 </a:t>
            </a:r>
            <a:endParaRPr lang="en-US" altLang="zh-CN">
              <a:latin typeface="+mn-ea"/>
            </a:endParaRPr>
          </a:p>
          <a:p>
            <a:endParaRPr lang="en-US" altLang="zh-CN">
              <a:solidFill>
                <a:srgbClr val="FF0000"/>
              </a:solidFill>
              <a:effectLst/>
              <a:latin typeface="+mn-ea"/>
            </a:endParaRPr>
          </a:p>
          <a:p>
            <a:r>
              <a:rPr lang="en-US" altLang="zh-CN" b="0" i="0">
                <a:solidFill>
                  <a:srgbClr val="242B3C"/>
                </a:solidFill>
                <a:effectLst/>
                <a:latin typeface="Microsoft YaHei Arial"/>
              </a:rPr>
              <a:t>CKS</a:t>
            </a:r>
            <a:r>
              <a:rPr lang="zh-CN" altLang="en-US" b="0" i="0">
                <a:solidFill>
                  <a:srgbClr val="242B3C"/>
                </a:solidFill>
                <a:effectLst/>
                <a:latin typeface="Microsoft YaHei Arial"/>
              </a:rPr>
              <a:t>是一项基于性能的认证考试，在模拟的真实环境中测试考生对</a:t>
            </a:r>
            <a:r>
              <a:rPr lang="en-US" altLang="zh-CN" b="0" i="0">
                <a:solidFill>
                  <a:srgbClr val="242B3C"/>
                </a:solidFill>
                <a:effectLst/>
                <a:latin typeface="Microsoft YaHei Arial"/>
              </a:rPr>
              <a:t>Kubernetes</a:t>
            </a:r>
            <a:r>
              <a:rPr lang="zh-CN" altLang="en-US" b="0" i="0">
                <a:solidFill>
                  <a:srgbClr val="242B3C"/>
                </a:solidFill>
                <a:effectLst/>
                <a:latin typeface="Microsoft YaHei Arial"/>
              </a:rPr>
              <a:t>和云安全的知识。获得</a:t>
            </a:r>
            <a:r>
              <a:rPr lang="en-US" altLang="zh-CN" b="0" i="0">
                <a:solidFill>
                  <a:srgbClr val="242B3C"/>
                </a:solidFill>
                <a:effectLst/>
                <a:latin typeface="Microsoft YaHei Arial"/>
              </a:rPr>
              <a:t>CKS</a:t>
            </a:r>
            <a:r>
              <a:rPr lang="zh-CN" altLang="en-US" b="0" i="0">
                <a:solidFill>
                  <a:srgbClr val="242B3C"/>
                </a:solidFill>
                <a:effectLst/>
                <a:latin typeface="Microsoft YaHei Arial"/>
              </a:rPr>
              <a:t>证书表明学员具备在构建、部署和运行时保护基于容器的应用程序和</a:t>
            </a:r>
            <a:r>
              <a:rPr lang="en-US" altLang="zh-CN" b="0" i="0">
                <a:solidFill>
                  <a:srgbClr val="242B3C"/>
                </a:solidFill>
                <a:effectLst/>
                <a:latin typeface="Microsoft YaHei Arial"/>
              </a:rPr>
              <a:t>Kubernetes</a:t>
            </a:r>
            <a:r>
              <a:rPr lang="zh-CN" altLang="en-US" b="0" i="0">
                <a:solidFill>
                  <a:srgbClr val="242B3C"/>
                </a:solidFill>
                <a:effectLst/>
                <a:latin typeface="Microsoft YaHei Arial"/>
              </a:rPr>
              <a:t>平台的必要能力，并有资格在专业环境中执行这些任务。</a:t>
            </a:r>
            <a:endParaRPr lang="en-US" altLang="zh-CN" dirty="0">
              <a:solidFill>
                <a:srgbClr val="FF0000"/>
              </a:solidFill>
              <a:effectLst/>
              <a:latin typeface="+mn-ea"/>
            </a:endParaRPr>
          </a:p>
        </p:txBody>
      </p:sp>
      <p:pic>
        <p:nvPicPr>
          <p:cNvPr id="5" name="图片 4">
            <a:extLst>
              <a:ext uri="{FF2B5EF4-FFF2-40B4-BE49-F238E27FC236}">
                <a16:creationId xmlns:a16="http://schemas.microsoft.com/office/drawing/2014/main" id="{8B837A2B-3239-744B-C344-03E65A6F69B5}"/>
              </a:ext>
            </a:extLst>
          </p:cNvPr>
          <p:cNvPicPr>
            <a:picLocks noChangeAspect="1"/>
          </p:cNvPicPr>
          <p:nvPr/>
        </p:nvPicPr>
        <p:blipFill>
          <a:blip r:embed="rId2"/>
          <a:stretch>
            <a:fillRect/>
          </a:stretch>
        </p:blipFill>
        <p:spPr>
          <a:xfrm>
            <a:off x="6681920" y="3107458"/>
            <a:ext cx="4921500" cy="3750542"/>
          </a:xfrm>
          <a:prstGeom prst="rect">
            <a:avLst/>
          </a:prstGeom>
        </p:spPr>
      </p:pic>
    </p:spTree>
    <p:extLst>
      <p:ext uri="{BB962C8B-B14F-4D97-AF65-F5344CB8AC3E}">
        <p14:creationId xmlns:p14="http://schemas.microsoft.com/office/powerpoint/2010/main" val="1767114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0960" y="121634"/>
            <a:ext cx="1415772" cy="584775"/>
          </a:xfrm>
          <a:prstGeom prst="rect">
            <a:avLst/>
          </a:prstGeom>
          <a:noFill/>
        </p:spPr>
        <p:txBody>
          <a:bodyPr wrap="none" rtlCol="0">
            <a:spAutoFit/>
          </a:bodyPr>
          <a:lstStyle/>
          <a:p>
            <a:r>
              <a:rPr lang="zh-CN" altLang="en-US" sz="3200" b="0" i="0" u="none" strike="noStrike">
                <a:effectLst/>
                <a:latin typeface="方正颜宋简体" panose="02000000000000000000" charset="-122"/>
                <a:ea typeface="方正颜宋简体" panose="02000000000000000000" charset="-122"/>
              </a:rPr>
              <a:t>薪资高</a:t>
            </a:r>
            <a:endParaRPr lang="zh-CN" altLang="en-US" sz="3200" b="1" dirty="0">
              <a:latin typeface="方正兰亭粗黑简体" panose="02000500000000000000" charset="-122"/>
              <a:ea typeface="方正兰亭粗黑简体" panose="02000500000000000000" charset="-122"/>
              <a:cs typeface="楷体" panose="02010609060101010101" pitchFamily="49" charset="-122"/>
            </a:endParaRPr>
          </a:p>
        </p:txBody>
      </p:sp>
      <p:sp>
        <p:nvSpPr>
          <p:cNvPr id="3" name="矩形 2"/>
          <p:cNvSpPr/>
          <p:nvPr/>
        </p:nvSpPr>
        <p:spPr>
          <a:xfrm>
            <a:off x="-28578" y="227702"/>
            <a:ext cx="156923" cy="371475"/>
          </a:xfrm>
          <a:prstGeom prst="rect">
            <a:avLst/>
          </a:prstGeom>
          <a:solidFill>
            <a:srgbClr val="1F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75000"/>
                  <a:lumOff val="25000"/>
                </a:schemeClr>
              </a:solidFill>
              <a:latin typeface="楷体" panose="02010609060101010101" pitchFamily="49" charset="-122"/>
              <a:ea typeface="楷体" panose="02010609060101010101" pitchFamily="49" charset="-122"/>
              <a:cs typeface="黑体" panose="02010609060101010101" charset="-122"/>
            </a:endParaRPr>
          </a:p>
        </p:txBody>
      </p:sp>
      <p:pic>
        <p:nvPicPr>
          <p:cNvPr id="5" name="图片 4">
            <a:extLst>
              <a:ext uri="{FF2B5EF4-FFF2-40B4-BE49-F238E27FC236}">
                <a16:creationId xmlns:a16="http://schemas.microsoft.com/office/drawing/2014/main" id="{70F17644-6A64-CDA0-A311-E54BE14DC23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9533"/>
          <a:stretch/>
        </p:blipFill>
        <p:spPr>
          <a:xfrm>
            <a:off x="128345" y="849090"/>
            <a:ext cx="3361188" cy="5887276"/>
          </a:xfrm>
          <a:prstGeom prst="rect">
            <a:avLst/>
          </a:prstGeom>
        </p:spPr>
      </p:pic>
      <p:pic>
        <p:nvPicPr>
          <p:cNvPr id="8" name="图片 7">
            <a:extLst>
              <a:ext uri="{FF2B5EF4-FFF2-40B4-BE49-F238E27FC236}">
                <a16:creationId xmlns:a16="http://schemas.microsoft.com/office/drawing/2014/main" id="{B67CDC01-3B15-211D-5217-893DCA4DEB4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94" t="-1" r="-5594" b="11657"/>
          <a:stretch/>
        </p:blipFill>
        <p:spPr>
          <a:xfrm>
            <a:off x="3590833" y="849090"/>
            <a:ext cx="3029573" cy="5917862"/>
          </a:xfrm>
          <a:prstGeom prst="rect">
            <a:avLst/>
          </a:prstGeom>
        </p:spPr>
      </p:pic>
      <p:pic>
        <p:nvPicPr>
          <p:cNvPr id="10" name="图片 9">
            <a:extLst>
              <a:ext uri="{FF2B5EF4-FFF2-40B4-BE49-F238E27FC236}">
                <a16:creationId xmlns:a16="http://schemas.microsoft.com/office/drawing/2014/main" id="{1987BEF0-BDFA-CFAE-54C6-A13AE72E83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0406" y="879676"/>
            <a:ext cx="2976713" cy="5887276"/>
          </a:xfrm>
          <a:prstGeom prst="rect">
            <a:avLst/>
          </a:prstGeom>
        </p:spPr>
      </p:pic>
      <p:pic>
        <p:nvPicPr>
          <p:cNvPr id="12" name="图片 11">
            <a:extLst>
              <a:ext uri="{FF2B5EF4-FFF2-40B4-BE49-F238E27FC236}">
                <a16:creationId xmlns:a16="http://schemas.microsoft.com/office/drawing/2014/main" id="{2F462FFD-21B7-8C80-2DD2-767CE6B682C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8752"/>
          <a:stretch/>
        </p:blipFill>
        <p:spPr>
          <a:xfrm>
            <a:off x="9649979" y="934189"/>
            <a:ext cx="2466536" cy="5778249"/>
          </a:xfrm>
          <a:prstGeom prst="rect">
            <a:avLst/>
          </a:prstGeom>
        </p:spPr>
      </p:pic>
    </p:spTree>
    <p:extLst>
      <p:ext uri="{BB962C8B-B14F-4D97-AF65-F5344CB8AC3E}">
        <p14:creationId xmlns:p14="http://schemas.microsoft.com/office/powerpoint/2010/main" val="4087131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0960" y="121634"/>
            <a:ext cx="4732386" cy="584775"/>
          </a:xfrm>
          <a:prstGeom prst="rect">
            <a:avLst/>
          </a:prstGeom>
          <a:noFill/>
        </p:spPr>
        <p:txBody>
          <a:bodyPr wrap="none" rtlCol="0">
            <a:spAutoFit/>
          </a:bodyPr>
          <a:lstStyle/>
          <a:p>
            <a:r>
              <a:rPr lang="en-US" altLang="zh-CN" sz="3200" b="1" kern="2200">
                <a:effectLst/>
                <a:latin typeface="方正兰亭粗黑简体" panose="02000500000000000000" charset="-122"/>
                <a:ea typeface="方正兰亭粗黑简体" panose="02000500000000000000" charset="-122"/>
              </a:rPr>
              <a:t>CKA</a:t>
            </a:r>
            <a:r>
              <a:rPr lang="zh-CN" altLang="en-US" sz="3200" b="1" kern="2200">
                <a:effectLst/>
                <a:latin typeface="方正兰亭粗黑简体" panose="02000500000000000000" charset="-122"/>
                <a:ea typeface="方正兰亭粗黑简体" panose="02000500000000000000" charset="-122"/>
              </a:rPr>
              <a:t>和</a:t>
            </a:r>
            <a:r>
              <a:rPr lang="en-US" altLang="zh-CN" sz="3200" b="1" kern="2200">
                <a:effectLst/>
                <a:latin typeface="方正兰亭粗黑简体" panose="02000500000000000000" charset="-122"/>
                <a:ea typeface="方正兰亭粗黑简体" panose="02000500000000000000" charset="-122"/>
              </a:rPr>
              <a:t>CKS</a:t>
            </a:r>
            <a:r>
              <a:rPr lang="zh-CN" altLang="en-US" sz="3200" b="1" kern="2200">
                <a:effectLst/>
                <a:latin typeface="方正兰亭粗黑简体" panose="02000500000000000000" charset="-122"/>
                <a:ea typeface="方正兰亭粗黑简体" panose="02000500000000000000" charset="-122"/>
              </a:rPr>
              <a:t>课程报名地址</a:t>
            </a:r>
            <a:endParaRPr lang="zh-CN" altLang="zh-CN" sz="1800" b="1" kern="2200" dirty="0">
              <a:effectLst/>
              <a:latin typeface="方正兰亭粗黑简体" panose="02000500000000000000" charset="-122"/>
              <a:ea typeface="方正兰亭粗黑简体" panose="02000500000000000000" charset="-122"/>
            </a:endParaRPr>
          </a:p>
        </p:txBody>
      </p:sp>
      <p:sp>
        <p:nvSpPr>
          <p:cNvPr id="3" name="矩形 2"/>
          <p:cNvSpPr/>
          <p:nvPr/>
        </p:nvSpPr>
        <p:spPr>
          <a:xfrm>
            <a:off x="-28578" y="227702"/>
            <a:ext cx="156923" cy="371475"/>
          </a:xfrm>
          <a:prstGeom prst="rect">
            <a:avLst/>
          </a:prstGeom>
          <a:solidFill>
            <a:srgbClr val="1F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75000"/>
                  <a:lumOff val="25000"/>
                </a:schemeClr>
              </a:solidFill>
              <a:latin typeface="楷体" panose="02010609060101010101" pitchFamily="49" charset="-122"/>
              <a:ea typeface="楷体" panose="02010609060101010101" pitchFamily="49" charset="-122"/>
              <a:cs typeface="黑体" panose="02010609060101010101" charset="-122"/>
            </a:endParaRPr>
          </a:p>
        </p:txBody>
      </p:sp>
      <p:sp>
        <p:nvSpPr>
          <p:cNvPr id="9" name="文本框 8">
            <a:extLst>
              <a:ext uri="{FF2B5EF4-FFF2-40B4-BE49-F238E27FC236}">
                <a16:creationId xmlns:a16="http://schemas.microsoft.com/office/drawing/2014/main" id="{CD7A081E-8E9C-52F1-C88A-C2FB77217D46}"/>
              </a:ext>
            </a:extLst>
          </p:cNvPr>
          <p:cNvSpPr txBox="1"/>
          <p:nvPr/>
        </p:nvSpPr>
        <p:spPr>
          <a:xfrm>
            <a:off x="330960" y="1035522"/>
            <a:ext cx="9485702"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lang="en-US" altLang="zh-CN" sz="1800">
              <a:latin typeface="方正颜宋简体" panose="02000000000000000000" charset="-122"/>
              <a:ea typeface="方正颜宋简体" panose="02000000000000000000"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方正颜宋简体" panose="02000000000000000000" charset="-122"/>
                <a:ea typeface="方正颜宋简体" panose="02000000000000000000" charset="-122"/>
              </a:rPr>
              <a:t>CKA+CKS</a:t>
            </a:r>
            <a:r>
              <a:rPr kumimoji="0" lang="zh-CN" altLang="en-US" sz="1800" b="0" i="0" u="none" strike="noStrike" cap="none" normalizeH="0" baseline="0">
                <a:ln>
                  <a:noFill/>
                </a:ln>
                <a:solidFill>
                  <a:schemeClr val="tx1"/>
                </a:solidFill>
                <a:effectLst/>
                <a:latin typeface="方正颜宋简体" panose="02000000000000000000" charset="-122"/>
                <a:ea typeface="方正颜宋简体" panose="02000000000000000000" charset="-122"/>
              </a:rPr>
              <a:t>课程报名地址：</a:t>
            </a:r>
            <a:r>
              <a:rPr kumimoji="0" lang="en-US" altLang="zh-CN" sz="1800" b="0" i="0" u="none" strike="noStrike" cap="none" normalizeH="0" baseline="0">
                <a:ln>
                  <a:noFill/>
                </a:ln>
                <a:solidFill>
                  <a:schemeClr val="tx1"/>
                </a:solidFill>
                <a:effectLst/>
                <a:latin typeface="方正颜宋简体" panose="02000000000000000000" charset="-122"/>
                <a:ea typeface="方正颜宋简体" panose="02000000000000000000" charset="-122"/>
                <a:hlinkClick r:id="rId2"/>
              </a:rPr>
              <a:t>https://edu.51cto.com/surl=VSmCT1</a:t>
            </a:r>
            <a:endParaRPr kumimoji="0" lang="en-US" altLang="zh-CN" sz="1800" b="0" i="0" u="none" strike="noStrike" cap="none" normalizeH="0" baseline="0">
              <a:ln>
                <a:noFill/>
              </a:ln>
              <a:solidFill>
                <a:schemeClr val="tx1"/>
              </a:solidFill>
              <a:effectLst/>
              <a:latin typeface="方正颜宋简体" panose="02000000000000000000" charset="-122"/>
              <a:ea typeface="方正颜宋简体" panose="02000000000000000000"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a:ln>
                <a:noFill/>
              </a:ln>
              <a:solidFill>
                <a:schemeClr val="tx1"/>
              </a:solidFill>
              <a:effectLst/>
              <a:latin typeface="方正颜宋简体" panose="02000000000000000000" charset="-122"/>
              <a:ea typeface="方正颜宋简体" panose="02000000000000000000" charset="-122"/>
            </a:endParaRPr>
          </a:p>
        </p:txBody>
      </p:sp>
    </p:spTree>
    <p:extLst>
      <p:ext uri="{BB962C8B-B14F-4D97-AF65-F5344CB8AC3E}">
        <p14:creationId xmlns:p14="http://schemas.microsoft.com/office/powerpoint/2010/main" val="1291378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0960" y="121634"/>
            <a:ext cx="7160935" cy="584775"/>
          </a:xfrm>
          <a:prstGeom prst="rect">
            <a:avLst/>
          </a:prstGeom>
          <a:noFill/>
        </p:spPr>
        <p:txBody>
          <a:bodyPr wrap="none" rtlCol="0">
            <a:spAutoFit/>
          </a:bodyPr>
          <a:lstStyle/>
          <a:p>
            <a:r>
              <a:rPr lang="zh-CN" altLang="en-US" sz="3200">
                <a:latin typeface="方正颜宋简体" panose="02000000000000000000" charset="-122"/>
                <a:ea typeface="方正颜宋简体" panose="02000000000000000000" charset="-122"/>
                <a:cs typeface="楷体" panose="02010609060101010101" pitchFamily="49" charset="-122"/>
              </a:rPr>
              <a:t>受众广：适合从事各类技术行业的人员</a:t>
            </a:r>
            <a:endParaRPr lang="zh-CN" altLang="en-US" sz="3200" b="1" dirty="0">
              <a:latin typeface="方正兰亭粗黑简体" panose="02000500000000000000" charset="-122"/>
              <a:ea typeface="方正兰亭粗黑简体" panose="02000500000000000000" charset="-122"/>
              <a:cs typeface="楷体" panose="02010609060101010101" pitchFamily="49" charset="-122"/>
            </a:endParaRPr>
          </a:p>
        </p:txBody>
      </p:sp>
      <p:sp>
        <p:nvSpPr>
          <p:cNvPr id="3" name="矩形 2"/>
          <p:cNvSpPr/>
          <p:nvPr/>
        </p:nvSpPr>
        <p:spPr>
          <a:xfrm>
            <a:off x="-28578" y="227702"/>
            <a:ext cx="156923" cy="371475"/>
          </a:xfrm>
          <a:prstGeom prst="rect">
            <a:avLst/>
          </a:prstGeom>
          <a:solidFill>
            <a:srgbClr val="1F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75000"/>
                  <a:lumOff val="25000"/>
                </a:schemeClr>
              </a:solidFill>
              <a:latin typeface="楷体" panose="02010609060101010101" pitchFamily="49" charset="-122"/>
              <a:ea typeface="楷体" panose="02010609060101010101" pitchFamily="49" charset="-122"/>
              <a:cs typeface="黑体" panose="02010609060101010101" charset="-122"/>
            </a:endParaRPr>
          </a:p>
        </p:txBody>
      </p:sp>
      <p:sp>
        <p:nvSpPr>
          <p:cNvPr id="9" name="文本框 8">
            <a:extLst>
              <a:ext uri="{FF2B5EF4-FFF2-40B4-BE49-F238E27FC236}">
                <a16:creationId xmlns:a16="http://schemas.microsoft.com/office/drawing/2014/main" id="{CD7A081E-8E9C-52F1-C88A-C2FB77217D46}"/>
              </a:ext>
            </a:extLst>
          </p:cNvPr>
          <p:cNvSpPr txBox="1"/>
          <p:nvPr/>
        </p:nvSpPr>
        <p:spPr>
          <a:xfrm>
            <a:off x="330960" y="741232"/>
            <a:ext cx="10008475" cy="369332"/>
          </a:xfrm>
          <a:prstGeom prst="rect">
            <a:avLst/>
          </a:prstGeom>
          <a:noFill/>
        </p:spPr>
        <p:txBody>
          <a:bodyPr wrap="square">
            <a:spAutoFit/>
          </a:bodyPr>
          <a:lstStyle/>
          <a:p>
            <a:r>
              <a:rPr lang="zh-CN" altLang="en-US" b="1">
                <a:solidFill>
                  <a:srgbClr val="333333"/>
                </a:solidFill>
                <a:latin typeface="方正兰亭粗黑简体" panose="02000500000000000000" charset="-122"/>
                <a:ea typeface="方正兰亭粗黑简体" panose="02000500000000000000" charset="-122"/>
              </a:rPr>
              <a:t>网络工程师、</a:t>
            </a:r>
            <a:r>
              <a:rPr lang="en-US" altLang="zh-CN" b="1">
                <a:solidFill>
                  <a:srgbClr val="333333"/>
                </a:solidFill>
                <a:latin typeface="方正兰亭粗黑简体" panose="02000500000000000000" charset="-122"/>
                <a:ea typeface="方正兰亭粗黑简体" panose="02000500000000000000" charset="-122"/>
              </a:rPr>
              <a:t>DBA</a:t>
            </a:r>
            <a:r>
              <a:rPr lang="zh-CN" altLang="en-US" b="1">
                <a:solidFill>
                  <a:srgbClr val="333333"/>
                </a:solidFill>
                <a:latin typeface="方正兰亭粗黑简体" panose="02000500000000000000" charset="-122"/>
                <a:ea typeface="方正兰亭粗黑简体" panose="02000500000000000000" charset="-122"/>
              </a:rPr>
              <a:t>、开发工程师、测试工程师、运维、架构师等技术岗位招聘都需要具备</a:t>
            </a:r>
            <a:r>
              <a:rPr lang="en-US" altLang="zh-CN" b="1">
                <a:solidFill>
                  <a:srgbClr val="333333"/>
                </a:solidFill>
                <a:latin typeface="方正兰亭粗黑简体" panose="02000500000000000000" charset="-122"/>
                <a:ea typeface="方正兰亭粗黑简体" panose="02000500000000000000" charset="-122"/>
              </a:rPr>
              <a:t>k8s</a:t>
            </a:r>
            <a:r>
              <a:rPr lang="zh-CN" altLang="en-US" b="1">
                <a:solidFill>
                  <a:srgbClr val="333333"/>
                </a:solidFill>
                <a:latin typeface="方正兰亭粗黑简体" panose="02000500000000000000" charset="-122"/>
                <a:ea typeface="方正兰亭粗黑简体" panose="02000500000000000000" charset="-122"/>
              </a:rPr>
              <a:t>技术</a:t>
            </a:r>
            <a:endParaRPr lang="en-US" altLang="zh-CN" sz="1800" b="1" i="0">
              <a:solidFill>
                <a:srgbClr val="191919"/>
              </a:solidFill>
              <a:effectLst/>
              <a:latin typeface="PingFang SC"/>
            </a:endParaRPr>
          </a:p>
        </p:txBody>
      </p:sp>
      <p:pic>
        <p:nvPicPr>
          <p:cNvPr id="13" name="图片 12">
            <a:extLst>
              <a:ext uri="{FF2B5EF4-FFF2-40B4-BE49-F238E27FC236}">
                <a16:creationId xmlns:a16="http://schemas.microsoft.com/office/drawing/2014/main" id="{8F65E8EC-0699-F126-DACE-956F0D70727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776"/>
          <a:stretch/>
        </p:blipFill>
        <p:spPr>
          <a:xfrm>
            <a:off x="128345" y="1330709"/>
            <a:ext cx="1589689" cy="5230090"/>
          </a:xfrm>
          <a:prstGeom prst="rect">
            <a:avLst/>
          </a:prstGeom>
        </p:spPr>
      </p:pic>
      <p:pic>
        <p:nvPicPr>
          <p:cNvPr id="15" name="图片 14">
            <a:extLst>
              <a:ext uri="{FF2B5EF4-FFF2-40B4-BE49-F238E27FC236}">
                <a16:creationId xmlns:a16="http://schemas.microsoft.com/office/drawing/2014/main" id="{5D9EE6C9-0A50-D476-BA76-3EA635B0C19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662" b="1954"/>
          <a:stretch/>
        </p:blipFill>
        <p:spPr>
          <a:xfrm>
            <a:off x="1794526" y="1317571"/>
            <a:ext cx="1332661" cy="5230091"/>
          </a:xfrm>
          <a:prstGeom prst="rect">
            <a:avLst/>
          </a:prstGeom>
        </p:spPr>
      </p:pic>
      <p:pic>
        <p:nvPicPr>
          <p:cNvPr id="17" name="图片 16">
            <a:extLst>
              <a:ext uri="{FF2B5EF4-FFF2-40B4-BE49-F238E27FC236}">
                <a16:creationId xmlns:a16="http://schemas.microsoft.com/office/drawing/2014/main" id="{B25503D0-D8B4-C38D-EAB2-2337C9B5D6C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149" b="4243"/>
          <a:stretch/>
        </p:blipFill>
        <p:spPr>
          <a:xfrm>
            <a:off x="3203679" y="1330710"/>
            <a:ext cx="1607221" cy="5230090"/>
          </a:xfrm>
          <a:prstGeom prst="rect">
            <a:avLst/>
          </a:prstGeom>
        </p:spPr>
      </p:pic>
      <p:pic>
        <p:nvPicPr>
          <p:cNvPr id="19" name="图片 18">
            <a:extLst>
              <a:ext uri="{FF2B5EF4-FFF2-40B4-BE49-F238E27FC236}">
                <a16:creationId xmlns:a16="http://schemas.microsoft.com/office/drawing/2014/main" id="{7A9A39E0-6200-8648-DF78-E2B64BF5C50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045" t="8202" r="-4045" b="-2652"/>
          <a:stretch/>
        </p:blipFill>
        <p:spPr>
          <a:xfrm>
            <a:off x="4887392" y="1409726"/>
            <a:ext cx="1890861" cy="5319685"/>
          </a:xfrm>
          <a:prstGeom prst="rect">
            <a:avLst/>
          </a:prstGeom>
        </p:spPr>
      </p:pic>
      <p:pic>
        <p:nvPicPr>
          <p:cNvPr id="23" name="图片 22">
            <a:extLst>
              <a:ext uri="{FF2B5EF4-FFF2-40B4-BE49-F238E27FC236}">
                <a16:creationId xmlns:a16="http://schemas.microsoft.com/office/drawing/2014/main" id="{53587328-0659-FC7C-73E3-A115666ADFA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6887" b="7363"/>
          <a:stretch/>
        </p:blipFill>
        <p:spPr>
          <a:xfrm>
            <a:off x="8518650" y="1226920"/>
            <a:ext cx="1973538" cy="5017380"/>
          </a:xfrm>
          <a:prstGeom prst="rect">
            <a:avLst/>
          </a:prstGeom>
        </p:spPr>
      </p:pic>
      <p:pic>
        <p:nvPicPr>
          <p:cNvPr id="25" name="图片 24">
            <a:extLst>
              <a:ext uri="{FF2B5EF4-FFF2-40B4-BE49-F238E27FC236}">
                <a16:creationId xmlns:a16="http://schemas.microsoft.com/office/drawing/2014/main" id="{3EA5FB49-10FF-A327-F97A-B0B9B84EDE0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0627"/>
          <a:stretch/>
        </p:blipFill>
        <p:spPr>
          <a:xfrm>
            <a:off x="6741175" y="2338850"/>
            <a:ext cx="1814554" cy="4913288"/>
          </a:xfrm>
          <a:prstGeom prst="rect">
            <a:avLst/>
          </a:prstGeom>
        </p:spPr>
      </p:pic>
      <p:pic>
        <p:nvPicPr>
          <p:cNvPr id="27" name="图片 26">
            <a:extLst>
              <a:ext uri="{FF2B5EF4-FFF2-40B4-BE49-F238E27FC236}">
                <a16:creationId xmlns:a16="http://schemas.microsoft.com/office/drawing/2014/main" id="{EAD5FB0C-5608-A1A3-015F-BB82E1BADEE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7153"/>
          <a:stretch/>
        </p:blipFill>
        <p:spPr>
          <a:xfrm>
            <a:off x="10391289" y="1618593"/>
            <a:ext cx="1814555" cy="4555162"/>
          </a:xfrm>
          <a:prstGeom prst="rect">
            <a:avLst/>
          </a:prstGeom>
        </p:spPr>
      </p:pic>
    </p:spTree>
    <p:extLst>
      <p:ext uri="{BB962C8B-B14F-4D97-AF65-F5344CB8AC3E}">
        <p14:creationId xmlns:p14="http://schemas.microsoft.com/office/powerpoint/2010/main" val="3382486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0960" y="121634"/>
            <a:ext cx="8836073" cy="584775"/>
          </a:xfrm>
          <a:prstGeom prst="rect">
            <a:avLst/>
          </a:prstGeom>
          <a:noFill/>
        </p:spPr>
        <p:txBody>
          <a:bodyPr wrap="none" rtlCol="0">
            <a:spAutoFit/>
          </a:bodyPr>
          <a:lstStyle/>
          <a:p>
            <a:r>
              <a:rPr lang="zh-CN" altLang="en-US" sz="3200" b="1" kern="2200">
                <a:effectLst/>
                <a:latin typeface="方正兰亭粗黑简体" panose="02000500000000000000" charset="-122"/>
                <a:ea typeface="方正兰亭粗黑简体" panose="02000500000000000000" charset="-122"/>
              </a:rPr>
              <a:t>获取</a:t>
            </a:r>
            <a:r>
              <a:rPr lang="en-US" altLang="zh-CN" sz="3200" b="1" kern="2200">
                <a:effectLst/>
                <a:latin typeface="方正兰亭粗黑简体" panose="02000500000000000000" charset="-122"/>
                <a:ea typeface="方正兰亭粗黑简体" panose="02000500000000000000" charset="-122"/>
              </a:rPr>
              <a:t>CKA</a:t>
            </a:r>
            <a:r>
              <a:rPr lang="zh-CN" altLang="en-US" sz="3200" b="1" kern="2200">
                <a:effectLst/>
                <a:latin typeface="方正兰亭粗黑简体" panose="02000500000000000000" charset="-122"/>
                <a:ea typeface="方正兰亭粗黑简体" panose="02000500000000000000" charset="-122"/>
              </a:rPr>
              <a:t>和</a:t>
            </a:r>
            <a:r>
              <a:rPr lang="en-US" altLang="zh-CN" sz="3200" b="1" kern="2200">
                <a:effectLst/>
                <a:latin typeface="方正兰亭粗黑简体" panose="02000500000000000000" charset="-122"/>
                <a:ea typeface="方正兰亭粗黑简体" panose="02000500000000000000" charset="-122"/>
              </a:rPr>
              <a:t>CKS</a:t>
            </a:r>
            <a:r>
              <a:rPr lang="zh-CN" altLang="en-US" sz="3200" b="1" kern="2200">
                <a:effectLst/>
                <a:latin typeface="方正兰亭粗黑简体" panose="02000500000000000000" charset="-122"/>
                <a:ea typeface="方正兰亭粗黑简体" panose="02000500000000000000" charset="-122"/>
              </a:rPr>
              <a:t>证书，可以申请北京工作居住证</a:t>
            </a:r>
            <a:endParaRPr lang="zh-CN" altLang="zh-CN" sz="1800" b="1" kern="2200" dirty="0">
              <a:effectLst/>
              <a:latin typeface="方正兰亭粗黑简体" panose="02000500000000000000" charset="-122"/>
              <a:ea typeface="方正兰亭粗黑简体" panose="02000500000000000000" charset="-122"/>
            </a:endParaRPr>
          </a:p>
        </p:txBody>
      </p:sp>
      <p:sp>
        <p:nvSpPr>
          <p:cNvPr id="3" name="矩形 2"/>
          <p:cNvSpPr/>
          <p:nvPr/>
        </p:nvSpPr>
        <p:spPr>
          <a:xfrm>
            <a:off x="-28578" y="227702"/>
            <a:ext cx="156923" cy="371475"/>
          </a:xfrm>
          <a:prstGeom prst="rect">
            <a:avLst/>
          </a:prstGeom>
          <a:solidFill>
            <a:srgbClr val="1F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75000"/>
                  <a:lumOff val="25000"/>
                </a:schemeClr>
              </a:solidFill>
              <a:latin typeface="楷体" panose="02010609060101010101" pitchFamily="49" charset="-122"/>
              <a:ea typeface="楷体" panose="02010609060101010101" pitchFamily="49" charset="-122"/>
              <a:cs typeface="黑体" panose="02010609060101010101" charset="-122"/>
            </a:endParaRPr>
          </a:p>
        </p:txBody>
      </p:sp>
      <p:sp>
        <p:nvSpPr>
          <p:cNvPr id="9" name="文本框 8">
            <a:extLst>
              <a:ext uri="{FF2B5EF4-FFF2-40B4-BE49-F238E27FC236}">
                <a16:creationId xmlns:a16="http://schemas.microsoft.com/office/drawing/2014/main" id="{CD7A081E-8E9C-52F1-C88A-C2FB77217D46}"/>
              </a:ext>
            </a:extLst>
          </p:cNvPr>
          <p:cNvSpPr txBox="1"/>
          <p:nvPr/>
        </p:nvSpPr>
        <p:spPr>
          <a:xfrm>
            <a:off x="330960" y="1035522"/>
            <a:ext cx="9485702"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方正颜宋简体" panose="02000000000000000000" charset="-122"/>
                <a:ea typeface="方正颜宋简体" panose="02000000000000000000" charset="-122"/>
              </a:rPr>
              <a:t>kubernetes</a:t>
            </a:r>
            <a:r>
              <a:rPr kumimoji="0" lang="zh-CN" altLang="en-US" sz="1800" b="0" i="0" u="none" strike="noStrike" cap="none" normalizeH="0" baseline="0">
                <a:ln>
                  <a:noFill/>
                </a:ln>
                <a:solidFill>
                  <a:schemeClr val="tx1"/>
                </a:solidFill>
                <a:effectLst/>
                <a:latin typeface="方正颜宋简体" panose="02000000000000000000" charset="-122"/>
                <a:ea typeface="方正颜宋简体" panose="02000000000000000000" charset="-122"/>
              </a:rPr>
              <a:t>管理员认证</a:t>
            </a:r>
            <a:r>
              <a:rPr kumimoji="0" lang="en-US" altLang="zh-CN" sz="1800" b="0" i="0" u="none" strike="noStrike" cap="none" normalizeH="0" baseline="0">
                <a:ln>
                  <a:noFill/>
                </a:ln>
                <a:solidFill>
                  <a:schemeClr val="tx1"/>
                </a:solidFill>
                <a:effectLst/>
                <a:latin typeface="方正颜宋简体" panose="02000000000000000000" charset="-122"/>
                <a:ea typeface="方正颜宋简体" panose="02000000000000000000" charset="-122"/>
              </a:rPr>
              <a:t>CKA</a:t>
            </a:r>
            <a:r>
              <a:rPr kumimoji="0" lang="zh-CN" altLang="en-US" sz="1800" b="0" i="0" u="none" strike="noStrike" cap="none" normalizeH="0" baseline="0">
                <a:ln>
                  <a:noFill/>
                </a:ln>
                <a:solidFill>
                  <a:schemeClr val="tx1"/>
                </a:solidFill>
                <a:effectLst/>
                <a:latin typeface="方正颜宋简体" panose="02000000000000000000" charset="-122"/>
                <a:ea typeface="方正颜宋简体" panose="02000000000000000000" charset="-122"/>
              </a:rPr>
              <a:t>和安全认证</a:t>
            </a:r>
            <a:r>
              <a:rPr kumimoji="0" lang="en-US" altLang="zh-CN" sz="1800" b="0" i="0" u="none" strike="noStrike" cap="none" normalizeH="0" baseline="0">
                <a:ln>
                  <a:noFill/>
                </a:ln>
                <a:solidFill>
                  <a:schemeClr val="tx1"/>
                </a:solidFill>
                <a:effectLst/>
                <a:latin typeface="方正颜宋简体" panose="02000000000000000000" charset="-122"/>
                <a:ea typeface="方正颜宋简体" panose="02000000000000000000" charset="-122"/>
              </a:rPr>
              <a:t>CKS</a:t>
            </a:r>
            <a:r>
              <a:rPr kumimoji="0" lang="zh-CN" altLang="en-US" sz="1800" b="0" i="0" u="none" strike="noStrike" cap="none" normalizeH="0" baseline="0">
                <a:ln>
                  <a:noFill/>
                </a:ln>
                <a:solidFill>
                  <a:schemeClr val="tx1"/>
                </a:solidFill>
                <a:effectLst/>
                <a:latin typeface="方正颜宋简体" panose="02000000000000000000" charset="-122"/>
                <a:ea typeface="方正颜宋简体" panose="02000000000000000000" charset="-122"/>
              </a:rPr>
              <a:t>支持申请北京工作居住证，对</a:t>
            </a:r>
            <a:r>
              <a:rPr kumimoji="0" lang="en-US" altLang="zh-CN" sz="1800" b="0" i="0" u="none" strike="noStrike" cap="none" normalizeH="0" baseline="0">
                <a:ln>
                  <a:noFill/>
                </a:ln>
                <a:solidFill>
                  <a:schemeClr val="tx1"/>
                </a:solidFill>
                <a:effectLst/>
                <a:latin typeface="方正颜宋简体" panose="02000000000000000000" charset="-122"/>
                <a:ea typeface="方正颜宋简体" panose="02000000000000000000" charset="-122"/>
              </a:rPr>
              <a:t>k8s</a:t>
            </a:r>
            <a:r>
              <a:rPr kumimoji="0" lang="zh-CN" altLang="en-US" sz="1800" b="0" i="0" u="none" strike="noStrike" cap="none" normalizeH="0" baseline="0">
                <a:ln>
                  <a:noFill/>
                </a:ln>
                <a:solidFill>
                  <a:schemeClr val="tx1"/>
                </a:solidFill>
                <a:effectLst/>
                <a:latin typeface="方正颜宋简体" panose="02000000000000000000" charset="-122"/>
                <a:ea typeface="方正颜宋简体" panose="02000000000000000000" charset="-122"/>
              </a:rPr>
              <a:t>的认可度越来越高了</a:t>
            </a:r>
            <a:r>
              <a:rPr lang="zh-CN" altLang="en-US">
                <a:latin typeface="方正颜宋简体" panose="02000000000000000000" charset="-122"/>
                <a:ea typeface="方正颜宋简体" panose="02000000000000000000" charset="-122"/>
              </a:rPr>
              <a:t>，</a:t>
            </a:r>
            <a:r>
              <a:rPr lang="zh-CN" altLang="en-US" sz="1800">
                <a:latin typeface="方正颜宋简体" panose="02000000000000000000" charset="-122"/>
                <a:ea typeface="方正颜宋简体" panose="02000000000000000000" charset="-122"/>
              </a:rPr>
              <a:t>工作居住证不是居住证，申请条件更多，现在只要有</a:t>
            </a:r>
            <a:r>
              <a:rPr lang="en-US" altLang="zh-CN" sz="1800">
                <a:latin typeface="方正颜宋简体" panose="02000000000000000000" charset="-122"/>
                <a:ea typeface="方正颜宋简体" panose="02000000000000000000" charset="-122"/>
              </a:rPr>
              <a:t>cka</a:t>
            </a:r>
            <a:r>
              <a:rPr lang="zh-CN" altLang="en-US" sz="1800">
                <a:latin typeface="方正颜宋简体" panose="02000000000000000000" charset="-122"/>
                <a:ea typeface="方正颜宋简体" panose="02000000000000000000" charset="-122"/>
              </a:rPr>
              <a:t>和</a:t>
            </a:r>
            <a:r>
              <a:rPr lang="en-US" altLang="zh-CN">
                <a:latin typeface="方正颜宋简体" panose="02000000000000000000" charset="-122"/>
                <a:ea typeface="方正颜宋简体" panose="02000000000000000000" charset="-122"/>
              </a:rPr>
              <a:t>cks</a:t>
            </a:r>
            <a:r>
              <a:rPr lang="zh-CN" altLang="en-US" sz="1800">
                <a:latin typeface="方正颜宋简体" panose="02000000000000000000" charset="-122"/>
                <a:ea typeface="方正颜宋简体" panose="02000000000000000000" charset="-122"/>
              </a:rPr>
              <a:t>证书，即可按照人才引进申请工作居住证了。</a:t>
            </a:r>
            <a:endParaRPr lang="en-US" altLang="zh-CN" sz="1800">
              <a:latin typeface="方正颜宋简体" panose="02000000000000000000" charset="-122"/>
              <a:ea typeface="方正颜宋简体" panose="02000000000000000000" charset="-122"/>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1800">
              <a:latin typeface="方正颜宋简体" panose="02000000000000000000" charset="-122"/>
              <a:ea typeface="方正颜宋简体" panose="02000000000000000000"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方正颜宋简体" panose="02000000000000000000" charset="-122"/>
                <a:ea typeface="方正颜宋简体" panose="02000000000000000000" charset="-122"/>
                <a:hlinkClick r:id="rId2"/>
              </a:rPr>
              <a:t>http://rsj.beijing.gov.cn/xxgk/zcwj/202207/t20220701_2757065.html</a:t>
            </a:r>
            <a:endParaRPr kumimoji="0" lang="en-US" altLang="zh-CN" sz="1800" b="0" i="0" u="none" strike="noStrike" cap="none" normalizeH="0" baseline="0">
              <a:ln>
                <a:noFill/>
              </a:ln>
              <a:solidFill>
                <a:schemeClr val="tx1"/>
              </a:solidFill>
              <a:effectLst/>
              <a:latin typeface="方正颜宋简体" panose="02000000000000000000" charset="-122"/>
              <a:ea typeface="方正颜宋简体" panose="02000000000000000000" charset="-122"/>
            </a:endParaRPr>
          </a:p>
        </p:txBody>
      </p:sp>
      <p:pic>
        <p:nvPicPr>
          <p:cNvPr id="6" name="图片 5">
            <a:extLst>
              <a:ext uri="{FF2B5EF4-FFF2-40B4-BE49-F238E27FC236}">
                <a16:creationId xmlns:a16="http://schemas.microsoft.com/office/drawing/2014/main" id="{0FC3F5DB-2F34-97FD-49AF-C4BF42EA0B81}"/>
              </a:ext>
            </a:extLst>
          </p:cNvPr>
          <p:cNvPicPr>
            <a:picLocks noChangeAspect="1"/>
          </p:cNvPicPr>
          <p:nvPr/>
        </p:nvPicPr>
        <p:blipFill>
          <a:blip r:embed="rId3"/>
          <a:stretch>
            <a:fillRect/>
          </a:stretch>
        </p:blipFill>
        <p:spPr>
          <a:xfrm>
            <a:off x="5812221" y="2497220"/>
            <a:ext cx="5552981" cy="4242135"/>
          </a:xfrm>
          <a:prstGeom prst="rect">
            <a:avLst/>
          </a:prstGeom>
        </p:spPr>
      </p:pic>
    </p:spTree>
    <p:extLst>
      <p:ext uri="{BB962C8B-B14F-4D97-AF65-F5344CB8AC3E}">
        <p14:creationId xmlns:p14="http://schemas.microsoft.com/office/powerpoint/2010/main" val="1898191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0960" y="121634"/>
            <a:ext cx="4732386" cy="584775"/>
          </a:xfrm>
          <a:prstGeom prst="rect">
            <a:avLst/>
          </a:prstGeom>
          <a:noFill/>
        </p:spPr>
        <p:txBody>
          <a:bodyPr wrap="none" rtlCol="0">
            <a:spAutoFit/>
          </a:bodyPr>
          <a:lstStyle/>
          <a:p>
            <a:r>
              <a:rPr lang="en-US" altLang="zh-CN" sz="3200" b="1" kern="2200">
                <a:effectLst/>
                <a:latin typeface="方正兰亭粗黑简体" panose="02000500000000000000" charset="-122"/>
                <a:ea typeface="方正兰亭粗黑简体" panose="02000500000000000000" charset="-122"/>
              </a:rPr>
              <a:t>CKA</a:t>
            </a:r>
            <a:r>
              <a:rPr lang="zh-CN" altLang="en-US" sz="3200" b="1" kern="2200">
                <a:effectLst/>
                <a:latin typeface="方正兰亭粗黑简体" panose="02000500000000000000" charset="-122"/>
                <a:ea typeface="方正兰亭粗黑简体" panose="02000500000000000000" charset="-122"/>
              </a:rPr>
              <a:t>和</a:t>
            </a:r>
            <a:r>
              <a:rPr lang="en-US" altLang="zh-CN" sz="3200" b="1" kern="2200">
                <a:effectLst/>
                <a:latin typeface="方正兰亭粗黑简体" panose="02000500000000000000" charset="-122"/>
                <a:ea typeface="方正兰亭粗黑简体" panose="02000500000000000000" charset="-122"/>
              </a:rPr>
              <a:t>CKS</a:t>
            </a:r>
            <a:r>
              <a:rPr lang="zh-CN" altLang="en-US" sz="3200" b="1" kern="2200">
                <a:effectLst/>
                <a:latin typeface="方正兰亭粗黑简体" panose="02000500000000000000" charset="-122"/>
                <a:ea typeface="方正兰亭粗黑简体" panose="02000500000000000000" charset="-122"/>
              </a:rPr>
              <a:t>课程报名地址</a:t>
            </a:r>
            <a:endParaRPr lang="zh-CN" altLang="zh-CN" sz="1800" b="1" kern="2200" dirty="0">
              <a:effectLst/>
              <a:latin typeface="方正兰亭粗黑简体" panose="02000500000000000000" charset="-122"/>
              <a:ea typeface="方正兰亭粗黑简体" panose="02000500000000000000" charset="-122"/>
            </a:endParaRPr>
          </a:p>
        </p:txBody>
      </p:sp>
      <p:sp>
        <p:nvSpPr>
          <p:cNvPr id="3" name="矩形 2"/>
          <p:cNvSpPr/>
          <p:nvPr/>
        </p:nvSpPr>
        <p:spPr>
          <a:xfrm>
            <a:off x="-28578" y="227702"/>
            <a:ext cx="156923" cy="371475"/>
          </a:xfrm>
          <a:prstGeom prst="rect">
            <a:avLst/>
          </a:prstGeom>
          <a:solidFill>
            <a:srgbClr val="1F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75000"/>
                  <a:lumOff val="25000"/>
                </a:schemeClr>
              </a:solidFill>
              <a:latin typeface="楷体" panose="02010609060101010101" pitchFamily="49" charset="-122"/>
              <a:ea typeface="楷体" panose="02010609060101010101" pitchFamily="49" charset="-122"/>
              <a:cs typeface="黑体" panose="02010609060101010101" charset="-122"/>
            </a:endParaRPr>
          </a:p>
        </p:txBody>
      </p:sp>
      <p:sp>
        <p:nvSpPr>
          <p:cNvPr id="9" name="文本框 8">
            <a:extLst>
              <a:ext uri="{FF2B5EF4-FFF2-40B4-BE49-F238E27FC236}">
                <a16:creationId xmlns:a16="http://schemas.microsoft.com/office/drawing/2014/main" id="{CD7A081E-8E9C-52F1-C88A-C2FB77217D46}"/>
              </a:ext>
            </a:extLst>
          </p:cNvPr>
          <p:cNvSpPr txBox="1"/>
          <p:nvPr/>
        </p:nvSpPr>
        <p:spPr>
          <a:xfrm>
            <a:off x="330960" y="1035522"/>
            <a:ext cx="9485702"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lang="en-US" altLang="zh-CN" sz="1800">
              <a:latin typeface="方正颜宋简体" panose="02000000000000000000" charset="-122"/>
              <a:ea typeface="方正颜宋简体" panose="02000000000000000000"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方正颜宋简体" panose="02000000000000000000" charset="-122"/>
                <a:ea typeface="方正颜宋简体" panose="02000000000000000000" charset="-122"/>
              </a:rPr>
              <a:t>CKA+CKS</a:t>
            </a:r>
            <a:r>
              <a:rPr kumimoji="0" lang="zh-CN" altLang="en-US" sz="1800" b="0" i="0" u="none" strike="noStrike" cap="none" normalizeH="0" baseline="0">
                <a:ln>
                  <a:noFill/>
                </a:ln>
                <a:solidFill>
                  <a:schemeClr val="tx1"/>
                </a:solidFill>
                <a:effectLst/>
                <a:latin typeface="方正颜宋简体" panose="02000000000000000000" charset="-122"/>
                <a:ea typeface="方正颜宋简体" panose="02000000000000000000" charset="-122"/>
              </a:rPr>
              <a:t>课程报名地址：</a:t>
            </a:r>
            <a:r>
              <a:rPr kumimoji="0" lang="en-US" altLang="zh-CN" sz="1800" b="0" i="0" u="none" strike="noStrike" cap="none" normalizeH="0" baseline="0">
                <a:ln>
                  <a:noFill/>
                </a:ln>
                <a:solidFill>
                  <a:schemeClr val="tx1"/>
                </a:solidFill>
                <a:effectLst/>
                <a:latin typeface="方正颜宋简体" panose="02000000000000000000" charset="-122"/>
                <a:ea typeface="方正颜宋简体" panose="02000000000000000000" charset="-122"/>
                <a:hlinkClick r:id="rId2"/>
              </a:rPr>
              <a:t>https://edu.51cto.com/surl=VSmCT1</a:t>
            </a:r>
            <a:endParaRPr kumimoji="0" lang="en-US" altLang="zh-CN" sz="1800" b="0" i="0" u="none" strike="noStrike" cap="none" normalizeH="0" baseline="0">
              <a:ln>
                <a:noFill/>
              </a:ln>
              <a:solidFill>
                <a:schemeClr val="tx1"/>
              </a:solidFill>
              <a:effectLst/>
              <a:latin typeface="方正颜宋简体" panose="02000000000000000000" charset="-122"/>
              <a:ea typeface="方正颜宋简体" panose="02000000000000000000"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a:ln>
                <a:noFill/>
              </a:ln>
              <a:solidFill>
                <a:schemeClr val="tx1"/>
              </a:solidFill>
              <a:effectLst/>
              <a:latin typeface="方正颜宋简体" panose="02000000000000000000" charset="-122"/>
              <a:ea typeface="方正颜宋简体" panose="02000000000000000000" charset="-122"/>
            </a:endParaRPr>
          </a:p>
        </p:txBody>
      </p:sp>
    </p:spTree>
    <p:extLst>
      <p:ext uri="{BB962C8B-B14F-4D97-AF65-F5344CB8AC3E}">
        <p14:creationId xmlns:p14="http://schemas.microsoft.com/office/powerpoint/2010/main" val="3451013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0960" y="121634"/>
            <a:ext cx="5553123" cy="584775"/>
          </a:xfrm>
          <a:prstGeom prst="rect">
            <a:avLst/>
          </a:prstGeom>
          <a:noFill/>
        </p:spPr>
        <p:txBody>
          <a:bodyPr wrap="none" rtlCol="0">
            <a:spAutoFit/>
          </a:bodyPr>
          <a:lstStyle/>
          <a:p>
            <a:r>
              <a:rPr lang="en-US" altLang="zh-CN" sz="3200" b="1" kern="2200">
                <a:effectLst/>
                <a:latin typeface="方正兰亭粗黑简体" panose="02000500000000000000" charset="-122"/>
                <a:ea typeface="方正兰亭粗黑简体" panose="02000500000000000000" charset="-122"/>
              </a:rPr>
              <a:t>CKA</a:t>
            </a:r>
            <a:r>
              <a:rPr lang="zh-CN" altLang="en-US" sz="3200" b="1" kern="2200">
                <a:effectLst/>
                <a:latin typeface="方正兰亭粗黑简体" panose="02000500000000000000" charset="-122"/>
                <a:ea typeface="方正兰亭粗黑简体" panose="02000500000000000000" charset="-122"/>
              </a:rPr>
              <a:t>和</a:t>
            </a:r>
            <a:r>
              <a:rPr lang="en-US" altLang="zh-CN" sz="3200" b="1" kern="2200">
                <a:effectLst/>
                <a:latin typeface="方正兰亭粗黑简体" panose="02000500000000000000" charset="-122"/>
                <a:ea typeface="方正兰亭粗黑简体" panose="02000500000000000000" charset="-122"/>
              </a:rPr>
              <a:t>CKS</a:t>
            </a:r>
            <a:r>
              <a:rPr lang="zh-CN" altLang="en-US" sz="3200" b="1" kern="2200">
                <a:effectLst/>
                <a:latin typeface="方正兰亭粗黑简体" panose="02000500000000000000" charset="-122"/>
                <a:ea typeface="方正兰亭粗黑简体" panose="02000500000000000000" charset="-122"/>
              </a:rPr>
              <a:t>考试系统变更通知</a:t>
            </a:r>
            <a:endParaRPr lang="zh-CN" altLang="zh-CN" sz="1800" b="1" kern="2200" dirty="0">
              <a:effectLst/>
              <a:latin typeface="方正兰亭粗黑简体" panose="02000500000000000000" charset="-122"/>
              <a:ea typeface="方正兰亭粗黑简体" panose="02000500000000000000" charset="-122"/>
            </a:endParaRPr>
          </a:p>
        </p:txBody>
      </p:sp>
      <p:sp>
        <p:nvSpPr>
          <p:cNvPr id="3" name="矩形 2"/>
          <p:cNvSpPr/>
          <p:nvPr/>
        </p:nvSpPr>
        <p:spPr>
          <a:xfrm>
            <a:off x="-28578" y="227702"/>
            <a:ext cx="156923" cy="371475"/>
          </a:xfrm>
          <a:prstGeom prst="rect">
            <a:avLst/>
          </a:prstGeom>
          <a:solidFill>
            <a:srgbClr val="1F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75000"/>
                  <a:lumOff val="25000"/>
                </a:schemeClr>
              </a:solidFill>
              <a:latin typeface="楷体" panose="02010609060101010101" pitchFamily="49" charset="-122"/>
              <a:ea typeface="楷体" panose="02010609060101010101" pitchFamily="49" charset="-122"/>
              <a:cs typeface="黑体" panose="02010609060101010101" charset="-122"/>
            </a:endParaRPr>
          </a:p>
        </p:txBody>
      </p:sp>
      <p:sp>
        <p:nvSpPr>
          <p:cNvPr id="9" name="文本框 8">
            <a:extLst>
              <a:ext uri="{FF2B5EF4-FFF2-40B4-BE49-F238E27FC236}">
                <a16:creationId xmlns:a16="http://schemas.microsoft.com/office/drawing/2014/main" id="{CD7A081E-8E9C-52F1-C88A-C2FB77217D46}"/>
              </a:ext>
            </a:extLst>
          </p:cNvPr>
          <p:cNvSpPr txBox="1"/>
          <p:nvPr/>
        </p:nvSpPr>
        <p:spPr>
          <a:xfrm>
            <a:off x="446574" y="1130115"/>
            <a:ext cx="1042112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en-US" sz="1800" b="0" i="0" u="none" strike="noStrike" cap="none" normalizeH="0" baseline="0">
                <a:ln>
                  <a:noFill/>
                </a:ln>
                <a:solidFill>
                  <a:schemeClr val="tx1"/>
                </a:solidFill>
                <a:effectLst/>
                <a:latin typeface="方正颜宋简体" panose="02000000000000000000" charset="-122"/>
                <a:ea typeface="方正颜宋简体" panose="02000000000000000000" charset="-122"/>
              </a:rPr>
              <a:t>新版系统采用</a:t>
            </a:r>
            <a:r>
              <a:rPr kumimoji="0" lang="en-US" altLang="zh-CN" sz="1800" b="0" i="0" u="none" strike="noStrike" cap="none" normalizeH="0" baseline="0">
                <a:ln>
                  <a:noFill/>
                </a:ln>
                <a:solidFill>
                  <a:schemeClr val="tx1"/>
                </a:solidFill>
                <a:effectLst/>
                <a:latin typeface="方正颜宋简体" panose="02000000000000000000" charset="-122"/>
                <a:ea typeface="方正颜宋简体" panose="02000000000000000000" charset="-122"/>
              </a:rPr>
              <a:t>PSI</a:t>
            </a:r>
            <a:r>
              <a:rPr kumimoji="0" lang="zh-CN" altLang="en-US" sz="1800" b="0" i="0" u="none" strike="noStrike" cap="none" normalizeH="0" baseline="0">
                <a:ln>
                  <a:noFill/>
                </a:ln>
                <a:solidFill>
                  <a:schemeClr val="tx1"/>
                </a:solidFill>
                <a:effectLst/>
                <a:latin typeface="方正颜宋简体" panose="02000000000000000000" charset="-122"/>
                <a:ea typeface="方正颜宋简体" panose="02000000000000000000" charset="-122"/>
              </a:rPr>
              <a:t>浏览器，不允许做书签了，不允许科学上网了，题型变化了，所以含金量更高了</a:t>
            </a:r>
            <a:endParaRPr kumimoji="0" lang="en-US" altLang="zh-CN" sz="1800" b="0" i="0" u="none" strike="noStrike" cap="none" normalizeH="0" baseline="0">
              <a:ln>
                <a:noFill/>
              </a:ln>
              <a:solidFill>
                <a:schemeClr val="tx1"/>
              </a:solidFill>
              <a:effectLst/>
              <a:latin typeface="方正颜宋简体" panose="02000000000000000000" charset="-122"/>
              <a:ea typeface="方正颜宋简体" panose="02000000000000000000" charset="-122"/>
            </a:endParaRPr>
          </a:p>
        </p:txBody>
      </p:sp>
    </p:spTree>
    <p:extLst>
      <p:ext uri="{BB962C8B-B14F-4D97-AF65-F5344CB8AC3E}">
        <p14:creationId xmlns:p14="http://schemas.microsoft.com/office/powerpoint/2010/main" val="1162604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0960" y="121634"/>
            <a:ext cx="4732386" cy="584775"/>
          </a:xfrm>
          <a:prstGeom prst="rect">
            <a:avLst/>
          </a:prstGeom>
          <a:noFill/>
        </p:spPr>
        <p:txBody>
          <a:bodyPr wrap="none" rtlCol="0">
            <a:spAutoFit/>
          </a:bodyPr>
          <a:lstStyle/>
          <a:p>
            <a:r>
              <a:rPr lang="en-US" altLang="zh-CN" sz="3200" b="1" kern="2200">
                <a:effectLst/>
                <a:latin typeface="方正兰亭粗黑简体" panose="02000500000000000000" charset="-122"/>
                <a:ea typeface="方正兰亭粗黑简体" panose="02000500000000000000" charset="-122"/>
              </a:rPr>
              <a:t>CKA</a:t>
            </a:r>
            <a:r>
              <a:rPr lang="zh-CN" altLang="en-US" sz="3200" b="1" kern="2200">
                <a:effectLst/>
                <a:latin typeface="方正兰亭粗黑简体" panose="02000500000000000000" charset="-122"/>
                <a:ea typeface="方正兰亭粗黑简体" panose="02000500000000000000" charset="-122"/>
              </a:rPr>
              <a:t>和</a:t>
            </a:r>
            <a:r>
              <a:rPr lang="en-US" altLang="zh-CN" sz="3200" b="1" kern="2200">
                <a:effectLst/>
                <a:latin typeface="方正兰亭粗黑简体" panose="02000500000000000000" charset="-122"/>
                <a:ea typeface="方正兰亭粗黑简体" panose="02000500000000000000" charset="-122"/>
              </a:rPr>
              <a:t>CKS</a:t>
            </a:r>
            <a:r>
              <a:rPr lang="zh-CN" altLang="en-US" sz="3200" b="1" kern="2200">
                <a:effectLst/>
                <a:latin typeface="方正兰亭粗黑简体" panose="02000500000000000000" charset="-122"/>
                <a:ea typeface="方正兰亭粗黑简体" panose="02000500000000000000" charset="-122"/>
              </a:rPr>
              <a:t>课程报名地址</a:t>
            </a:r>
            <a:endParaRPr lang="zh-CN" altLang="zh-CN" sz="1800" b="1" kern="2200" dirty="0">
              <a:effectLst/>
              <a:latin typeface="方正兰亭粗黑简体" panose="02000500000000000000" charset="-122"/>
              <a:ea typeface="方正兰亭粗黑简体" panose="02000500000000000000" charset="-122"/>
            </a:endParaRPr>
          </a:p>
        </p:txBody>
      </p:sp>
      <p:sp>
        <p:nvSpPr>
          <p:cNvPr id="3" name="矩形 2"/>
          <p:cNvSpPr/>
          <p:nvPr/>
        </p:nvSpPr>
        <p:spPr>
          <a:xfrm>
            <a:off x="-28578" y="227702"/>
            <a:ext cx="156923" cy="371475"/>
          </a:xfrm>
          <a:prstGeom prst="rect">
            <a:avLst/>
          </a:prstGeom>
          <a:solidFill>
            <a:srgbClr val="1F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75000"/>
                  <a:lumOff val="25000"/>
                </a:schemeClr>
              </a:solidFill>
              <a:latin typeface="楷体" panose="02010609060101010101" pitchFamily="49" charset="-122"/>
              <a:ea typeface="楷体" panose="02010609060101010101" pitchFamily="49" charset="-122"/>
              <a:cs typeface="黑体" panose="02010609060101010101" charset="-122"/>
            </a:endParaRPr>
          </a:p>
        </p:txBody>
      </p:sp>
      <p:sp>
        <p:nvSpPr>
          <p:cNvPr id="9" name="文本框 8">
            <a:extLst>
              <a:ext uri="{FF2B5EF4-FFF2-40B4-BE49-F238E27FC236}">
                <a16:creationId xmlns:a16="http://schemas.microsoft.com/office/drawing/2014/main" id="{CD7A081E-8E9C-52F1-C88A-C2FB77217D46}"/>
              </a:ext>
            </a:extLst>
          </p:cNvPr>
          <p:cNvSpPr txBox="1"/>
          <p:nvPr/>
        </p:nvSpPr>
        <p:spPr>
          <a:xfrm>
            <a:off x="330960" y="1035522"/>
            <a:ext cx="9485702"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endParaRPr lang="en-US" altLang="zh-CN" sz="1800">
              <a:latin typeface="方正颜宋简体" panose="02000000000000000000" charset="-122"/>
              <a:ea typeface="方正颜宋简体" panose="02000000000000000000"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chemeClr val="tx1"/>
                </a:solidFill>
                <a:effectLst/>
                <a:latin typeface="方正颜宋简体" panose="02000000000000000000" charset="-122"/>
                <a:ea typeface="方正颜宋简体" panose="02000000000000000000" charset="-122"/>
              </a:rPr>
              <a:t>CKA+CKS</a:t>
            </a:r>
            <a:r>
              <a:rPr kumimoji="0" lang="zh-CN" altLang="en-US" sz="1800" b="0" i="0" u="none" strike="noStrike" cap="none" normalizeH="0" baseline="0">
                <a:ln>
                  <a:noFill/>
                </a:ln>
                <a:solidFill>
                  <a:schemeClr val="tx1"/>
                </a:solidFill>
                <a:effectLst/>
                <a:latin typeface="方正颜宋简体" panose="02000000000000000000" charset="-122"/>
                <a:ea typeface="方正颜宋简体" panose="02000000000000000000" charset="-122"/>
              </a:rPr>
              <a:t>课程报名地址：</a:t>
            </a:r>
            <a:r>
              <a:rPr kumimoji="0" lang="en-US" altLang="zh-CN" sz="1800" b="0" i="0" u="none" strike="noStrike" cap="none" normalizeH="0" baseline="0">
                <a:ln>
                  <a:noFill/>
                </a:ln>
                <a:solidFill>
                  <a:schemeClr val="tx1"/>
                </a:solidFill>
                <a:effectLst/>
                <a:latin typeface="方正颜宋简体" panose="02000000000000000000" charset="-122"/>
                <a:ea typeface="方正颜宋简体" panose="02000000000000000000" charset="-122"/>
                <a:hlinkClick r:id="rId2"/>
              </a:rPr>
              <a:t>https://edu.51cto.com/surl=VSmCT1</a:t>
            </a:r>
            <a:endParaRPr kumimoji="0" lang="en-US" altLang="zh-CN" sz="1800" b="0" i="0" u="none" strike="noStrike" cap="none" normalizeH="0" baseline="0">
              <a:ln>
                <a:noFill/>
              </a:ln>
              <a:solidFill>
                <a:schemeClr val="tx1"/>
              </a:solidFill>
              <a:effectLst/>
              <a:latin typeface="方正颜宋简体" panose="02000000000000000000" charset="-122"/>
              <a:ea typeface="方正颜宋简体" panose="02000000000000000000"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a:ln>
                <a:noFill/>
              </a:ln>
              <a:solidFill>
                <a:schemeClr val="tx1"/>
              </a:solidFill>
              <a:effectLst/>
              <a:latin typeface="方正颜宋简体" panose="02000000000000000000" charset="-122"/>
              <a:ea typeface="方正颜宋简体" panose="02000000000000000000" charset="-122"/>
            </a:endParaRPr>
          </a:p>
        </p:txBody>
      </p:sp>
    </p:spTree>
    <p:extLst>
      <p:ext uri="{BB962C8B-B14F-4D97-AF65-F5344CB8AC3E}">
        <p14:creationId xmlns:p14="http://schemas.microsoft.com/office/powerpoint/2010/main" val="2600247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线连接符 8"/>
          <p:cNvCxnSpPr/>
          <p:nvPr/>
        </p:nvCxnSpPr>
        <p:spPr>
          <a:xfrm>
            <a:off x="2711784" y="1967435"/>
            <a:ext cx="6527800" cy="0"/>
          </a:xfrm>
          <a:prstGeom prst="line">
            <a:avLst/>
          </a:prstGeom>
          <a:ln w="127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321084" y="3612880"/>
            <a:ext cx="7087870" cy="460375"/>
          </a:xfrm>
          <a:prstGeom prst="rect">
            <a:avLst/>
          </a:prstGeom>
          <a:noFill/>
        </p:spPr>
        <p:txBody>
          <a:bodyPr wrap="none" rtlCol="0">
            <a:spAutoFit/>
          </a:bodyPr>
          <a:lstStyle/>
          <a:p>
            <a:pPr algn="ctr"/>
            <a:r>
              <a:rPr lang="zh-CN" altLang="en-US" sz="2400" b="1">
                <a:solidFill>
                  <a:schemeClr val="tx1">
                    <a:alpha val="90000"/>
                  </a:schemeClr>
                </a:solidFill>
                <a:latin typeface="方正颜宋简体" panose="02000000000000000000" charset="-122"/>
                <a:ea typeface="方正颜宋简体" panose="02000000000000000000" charset="-122"/>
                <a:cs typeface="楷体" panose="02010609060101010101" pitchFamily="49" charset="-122"/>
              </a:rPr>
              <a:t>讲师：韩先超 </a:t>
            </a:r>
            <a:r>
              <a:rPr lang="en-US" altLang="zh-CN" sz="2400" b="1">
                <a:solidFill>
                  <a:schemeClr val="tx1">
                    <a:alpha val="90000"/>
                  </a:schemeClr>
                </a:solidFill>
                <a:latin typeface="方正颜宋简体" panose="02000000000000000000" charset="-122"/>
                <a:ea typeface="方正颜宋简体" panose="02000000000000000000" charset="-122"/>
                <a:cs typeface="楷体" panose="02010609060101010101" pitchFamily="49" charset="-122"/>
              </a:rPr>
              <a:t> </a:t>
            </a:r>
            <a:r>
              <a:rPr lang="en-US" altLang="zh-CN" sz="2400">
                <a:solidFill>
                  <a:schemeClr val="tx1">
                    <a:alpha val="90000"/>
                  </a:schemeClr>
                </a:solidFill>
                <a:latin typeface="方正颜宋简体" panose="02000000000000000000" charset="-122"/>
                <a:ea typeface="方正颜宋简体" panose="02000000000000000000" charset="-122"/>
                <a:cs typeface="楷体" panose="02010609060101010101" pitchFamily="49" charset="-122"/>
              </a:rPr>
              <a:t>k8s</a:t>
            </a:r>
            <a:r>
              <a:rPr lang="zh-CN" altLang="en-US" sz="2400">
                <a:solidFill>
                  <a:schemeClr val="tx1">
                    <a:alpha val="90000"/>
                  </a:schemeClr>
                </a:solidFill>
                <a:latin typeface="方正颜宋简体" panose="02000000000000000000" charset="-122"/>
                <a:ea typeface="方正颜宋简体" panose="02000000000000000000" charset="-122"/>
                <a:cs typeface="楷体" panose="02010609060101010101" pitchFamily="49" charset="-122"/>
              </a:rPr>
              <a:t>金牌讲师／资深</a:t>
            </a:r>
            <a:r>
              <a:rPr lang="en-US" altLang="zh-CN" sz="2400">
                <a:solidFill>
                  <a:schemeClr val="tx1">
                    <a:alpha val="90000"/>
                  </a:schemeClr>
                </a:solidFill>
                <a:latin typeface="方正颜宋简体" panose="02000000000000000000" charset="-122"/>
                <a:ea typeface="方正颜宋简体" panose="02000000000000000000" charset="-122"/>
                <a:cs typeface="楷体" panose="02010609060101010101" pitchFamily="49" charset="-122"/>
              </a:rPr>
              <a:t>DevOps</a:t>
            </a:r>
            <a:r>
              <a:rPr lang="zh-CN" altLang="en-US" sz="2400">
                <a:solidFill>
                  <a:schemeClr val="tx1">
                    <a:alpha val="90000"/>
                  </a:schemeClr>
                </a:solidFill>
                <a:latin typeface="方正颜宋简体" panose="02000000000000000000" charset="-122"/>
                <a:ea typeface="方正颜宋简体" panose="02000000000000000000" charset="-122"/>
                <a:cs typeface="楷体" panose="02010609060101010101" pitchFamily="49" charset="-122"/>
              </a:rPr>
              <a:t>工程师</a:t>
            </a:r>
            <a:endParaRPr lang="zh-CN" altLang="en-US" sz="2400" dirty="0">
              <a:solidFill>
                <a:schemeClr val="tx1">
                  <a:alpha val="90000"/>
                </a:schemeClr>
              </a:solidFill>
              <a:latin typeface="方正颜宋简体" panose="02000000000000000000" charset="-122"/>
              <a:ea typeface="方正颜宋简体" panose="02000000000000000000" charset="-122"/>
              <a:cs typeface="楷体" panose="02010609060101010101" pitchFamily="49" charset="-122"/>
            </a:endParaRPr>
          </a:p>
        </p:txBody>
      </p:sp>
      <p:pic>
        <p:nvPicPr>
          <p:cNvPr id="2" name="图片 1" descr="韩先超"/>
          <p:cNvPicPr>
            <a:picLocks noChangeAspect="1"/>
          </p:cNvPicPr>
          <p:nvPr/>
        </p:nvPicPr>
        <p:blipFill>
          <a:blip r:embed="rId3"/>
          <a:stretch>
            <a:fillRect/>
          </a:stretch>
        </p:blipFill>
        <p:spPr>
          <a:xfrm>
            <a:off x="0" y="2164715"/>
            <a:ext cx="3128645" cy="4693285"/>
          </a:xfrm>
          <a:prstGeom prst="rect">
            <a:avLst/>
          </a:prstGeom>
        </p:spPr>
      </p:pic>
      <p:pic>
        <p:nvPicPr>
          <p:cNvPr id="3" name="图片 2" descr="CKA"/>
          <p:cNvPicPr>
            <a:picLocks noChangeAspect="1"/>
          </p:cNvPicPr>
          <p:nvPr/>
        </p:nvPicPr>
        <p:blipFill>
          <a:blip r:embed="rId4"/>
          <a:stretch>
            <a:fillRect/>
          </a:stretch>
        </p:blipFill>
        <p:spPr>
          <a:xfrm>
            <a:off x="4321084" y="4511357"/>
            <a:ext cx="1607820" cy="16078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27"/>
    </mc:Choice>
    <mc:Fallback xmlns="">
      <p:transition spd="slow" advTm="132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43303"/>
            <a:ext cx="156923" cy="371475"/>
          </a:xfrm>
          <a:prstGeom prst="rect">
            <a:avLst/>
          </a:prstGeom>
          <a:solidFill>
            <a:srgbClr val="1F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75000"/>
                  <a:lumOff val="25000"/>
                </a:schemeClr>
              </a:solidFill>
              <a:latin typeface="楷体" panose="02010609060101010101" pitchFamily="49" charset="-122"/>
              <a:ea typeface="楷体" panose="02010609060101010101" pitchFamily="49" charset="-122"/>
              <a:cs typeface="黑体" panose="02010609060101010101"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18" y="1264284"/>
            <a:ext cx="3418417" cy="4982629"/>
          </a:xfrm>
          <a:prstGeom prst="rect">
            <a:avLst/>
          </a:prstGeom>
        </p:spPr>
      </p:pic>
      <p:sp>
        <p:nvSpPr>
          <p:cNvPr id="9" name="文本框 8"/>
          <p:cNvSpPr txBox="1"/>
          <p:nvPr/>
        </p:nvSpPr>
        <p:spPr>
          <a:xfrm>
            <a:off x="-9525" y="206203"/>
            <a:ext cx="1713241" cy="583565"/>
          </a:xfrm>
          <a:prstGeom prst="rect">
            <a:avLst/>
          </a:prstGeom>
          <a:noFill/>
        </p:spPr>
        <p:txBody>
          <a:bodyPr wrap="square">
            <a:spAutoFit/>
          </a:bodyPr>
          <a:lstStyle/>
          <a:p>
            <a:pPr algn="ctr"/>
            <a:r>
              <a:rPr kumimoji="1" lang="zh-CN" altLang="en-US" sz="3200" b="1" dirty="0">
                <a:solidFill>
                  <a:schemeClr val="tx1"/>
                </a:solidFill>
                <a:latin typeface="方正兰亭粗黑简体" panose="02000500000000000000" charset="-122"/>
                <a:ea typeface="方正兰亭粗黑简体" panose="02000500000000000000" charset="-122"/>
                <a:cs typeface="黑体" panose="02010609060101010101" charset="-122"/>
              </a:rPr>
              <a:t>韩先超</a:t>
            </a:r>
          </a:p>
        </p:txBody>
      </p:sp>
      <p:sp>
        <p:nvSpPr>
          <p:cNvPr id="10" name="文本框 9"/>
          <p:cNvSpPr txBox="1"/>
          <p:nvPr/>
        </p:nvSpPr>
        <p:spPr>
          <a:xfrm>
            <a:off x="4522082" y="1444307"/>
            <a:ext cx="7606030" cy="3969385"/>
          </a:xfrm>
          <a:prstGeom prst="rect">
            <a:avLst/>
          </a:prstGeom>
          <a:noFill/>
        </p:spPr>
        <p:txBody>
          <a:bodyPr wrap="square">
            <a:spAutoFit/>
          </a:bodyPr>
          <a:lstStyle/>
          <a:p>
            <a:pPr marL="285750" indent="-285750">
              <a:lnSpc>
                <a:spcPct val="200000"/>
              </a:lnSpc>
              <a:buFont typeface="Wingdings" panose="05000000000000000000" pitchFamily="2" charset="2"/>
              <a:buChar char="ü"/>
            </a:pPr>
            <a:r>
              <a:rPr lang="zh-CN" altLang="en-US" b="1" dirty="0">
                <a:solidFill>
                  <a:srgbClr val="FF0000"/>
                </a:solidFill>
                <a:latin typeface="方正颜宋简体" panose="02000000000000000000" charset="-122"/>
                <a:ea typeface="方正颜宋简体" panose="02000000000000000000" charset="-122"/>
              </a:rPr>
              <a:t>高级运维、资深DevOps工程师</a:t>
            </a:r>
            <a:r>
              <a:rPr lang="zh-CN" altLang="en-US" dirty="0">
                <a:solidFill>
                  <a:srgbClr val="1F2366"/>
                </a:solidFill>
                <a:latin typeface="方正颜宋简体" panose="02000000000000000000" charset="-122"/>
                <a:ea typeface="方正颜宋简体" panose="02000000000000000000" charset="-122"/>
              </a:rPr>
              <a:t>、首席技术架构师，具备RHCE、RHCA、CKA、</a:t>
            </a:r>
            <a:r>
              <a:rPr lang="en-US" altLang="zh-CN" dirty="0">
                <a:solidFill>
                  <a:srgbClr val="1F2366"/>
                </a:solidFill>
                <a:latin typeface="方正颜宋简体" panose="02000000000000000000" charset="-122"/>
                <a:ea typeface="方正颜宋简体" panose="02000000000000000000" charset="-122"/>
              </a:rPr>
              <a:t>CKS</a:t>
            </a:r>
            <a:r>
              <a:rPr lang="zh-CN" altLang="en-US" dirty="0">
                <a:solidFill>
                  <a:srgbClr val="1F2366"/>
                </a:solidFill>
                <a:latin typeface="方正颜宋简体" panose="02000000000000000000" charset="-122"/>
                <a:ea typeface="方正颜宋简体" panose="02000000000000000000" charset="-122"/>
              </a:rPr>
              <a:t>等认证证书。</a:t>
            </a:r>
            <a:endParaRPr lang="en-US" altLang="zh-CN" dirty="0">
              <a:solidFill>
                <a:srgbClr val="1F2366"/>
              </a:solidFill>
              <a:latin typeface="方正颜宋简体" panose="02000000000000000000" charset="-122"/>
              <a:ea typeface="方正颜宋简体" panose="02000000000000000000" charset="-122"/>
            </a:endParaRPr>
          </a:p>
          <a:p>
            <a:pPr marL="285750" indent="-285750">
              <a:lnSpc>
                <a:spcPct val="200000"/>
              </a:lnSpc>
              <a:buFont typeface="Wingdings" panose="05000000000000000000" pitchFamily="2" charset="2"/>
              <a:buChar char="ü"/>
            </a:pPr>
            <a:r>
              <a:rPr lang="zh-CN" altLang="en-US" dirty="0">
                <a:solidFill>
                  <a:srgbClr val="1F2366"/>
                </a:solidFill>
                <a:latin typeface="方正颜宋简体" panose="02000000000000000000" charset="-122"/>
                <a:ea typeface="方正颜宋简体" panose="02000000000000000000" charset="-122"/>
              </a:rPr>
              <a:t>具有丰富的在线教育经验，同时发表过多篇Linux、DevOps、K8s、自动化等方面的系列文章，</a:t>
            </a:r>
            <a:r>
              <a:rPr lang="zh-CN" altLang="en-US" b="1" dirty="0">
                <a:solidFill>
                  <a:srgbClr val="FF0000"/>
                </a:solidFill>
                <a:latin typeface="方正颜宋简体" panose="02000000000000000000" charset="-122"/>
                <a:ea typeface="方正颜宋简体" panose="02000000000000000000" charset="-122"/>
              </a:rPr>
              <a:t>累计阅读量现已突破100万</a:t>
            </a:r>
            <a:r>
              <a:rPr lang="zh-CN" altLang="en-US" dirty="0">
                <a:solidFill>
                  <a:srgbClr val="1F2366"/>
                </a:solidFill>
                <a:latin typeface="方正颜宋简体" panose="02000000000000000000" charset="-122"/>
                <a:ea typeface="方正颜宋简体" panose="02000000000000000000" charset="-122"/>
              </a:rPr>
              <a:t>。</a:t>
            </a:r>
            <a:endParaRPr lang="en-US" altLang="zh-CN" dirty="0">
              <a:solidFill>
                <a:srgbClr val="1F2366"/>
              </a:solidFill>
              <a:latin typeface="方正颜宋简体" panose="02000000000000000000" charset="-122"/>
              <a:ea typeface="方正颜宋简体" panose="02000000000000000000" charset="-122"/>
            </a:endParaRPr>
          </a:p>
          <a:p>
            <a:pPr marL="285750" indent="-285750">
              <a:lnSpc>
                <a:spcPct val="200000"/>
              </a:lnSpc>
              <a:buFont typeface="Wingdings" panose="05000000000000000000" pitchFamily="2" charset="2"/>
              <a:buChar char="ü"/>
            </a:pPr>
            <a:r>
              <a:rPr lang="zh-CN" altLang="en-US" dirty="0">
                <a:solidFill>
                  <a:srgbClr val="1F2366"/>
                </a:solidFill>
                <a:latin typeface="方正颜宋简体" panose="02000000000000000000" charset="-122"/>
                <a:ea typeface="方正颜宋简体" panose="02000000000000000000" charset="-122"/>
              </a:rPr>
              <a:t>参加过新一代云计算大会，作为主讲嘉宾分享</a:t>
            </a:r>
            <a:r>
              <a:rPr lang="en-US" altLang="zh-CN" dirty="0">
                <a:solidFill>
                  <a:srgbClr val="1F2366"/>
                </a:solidFill>
                <a:latin typeface="方正颜宋简体" panose="02000000000000000000" charset="-122"/>
                <a:ea typeface="方正颜宋简体" panose="02000000000000000000" charset="-122"/>
              </a:rPr>
              <a:t>K</a:t>
            </a:r>
            <a:r>
              <a:rPr lang="zh-CN" altLang="en-US" dirty="0">
                <a:solidFill>
                  <a:srgbClr val="1F2366"/>
                </a:solidFill>
                <a:latin typeface="方正颜宋简体" panose="02000000000000000000" charset="-122"/>
                <a:ea typeface="方正颜宋简体" panose="02000000000000000000" charset="-122"/>
              </a:rPr>
              <a:t>8s如何助力企业转型、被北京日报发文专题报道。</a:t>
            </a:r>
            <a:endParaRPr lang="en-US" altLang="zh-CN" dirty="0">
              <a:solidFill>
                <a:srgbClr val="1F2366"/>
              </a:solidFill>
              <a:latin typeface="方正颜宋简体" panose="02000000000000000000" charset="-122"/>
              <a:ea typeface="方正颜宋简体" panose="02000000000000000000" charset="-122"/>
            </a:endParaRPr>
          </a:p>
          <a:p>
            <a:pPr marL="285750" indent="-285750">
              <a:lnSpc>
                <a:spcPct val="200000"/>
              </a:lnSpc>
              <a:buFont typeface="Wingdings" panose="05000000000000000000" pitchFamily="2" charset="2"/>
              <a:buChar char="ü"/>
            </a:pPr>
            <a:r>
              <a:rPr lang="zh-CN" altLang="zh-CN" sz="1800" kern="0">
                <a:solidFill>
                  <a:srgbClr val="000000"/>
                </a:solidFill>
                <a:effectLst/>
                <a:latin typeface="方正颜宋简体" panose="02000000000000000000" charset="-122"/>
                <a:ea typeface="方正颜宋简体" panose="02000000000000000000" charset="-122"/>
                <a:cs typeface="Arial Unicode MS"/>
              </a:rPr>
              <a:t>曾为国家电网、振兴银行、中国移动、华为等大型企业提供企业内训</a:t>
            </a:r>
            <a:r>
              <a:rPr lang="zh-CN" altLang="en-US">
                <a:solidFill>
                  <a:srgbClr val="1F2366"/>
                </a:solidFill>
                <a:latin typeface="方正颜宋简体" panose="02000000000000000000" charset="-122"/>
                <a:ea typeface="方正颜宋简体" panose="02000000000000000000" charset="-122"/>
              </a:rPr>
              <a:t>。</a:t>
            </a:r>
            <a:endParaRPr lang="zh-CN" altLang="en-US" dirty="0">
              <a:solidFill>
                <a:srgbClr val="1F2366"/>
              </a:solidFill>
              <a:latin typeface="方正颜宋简体" panose="02000000000000000000" charset="-122"/>
              <a:ea typeface="方正颜宋简体" panose="02000000000000000000"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791" y="1310870"/>
            <a:ext cx="4543425" cy="460375"/>
          </a:xfrm>
          <a:prstGeom prst="rect">
            <a:avLst/>
          </a:prstGeom>
          <a:noFill/>
        </p:spPr>
        <p:txBody>
          <a:bodyPr wrap="square" rtlCol="0">
            <a:spAutoFit/>
          </a:bodyPr>
          <a:lstStyle/>
          <a:p>
            <a:r>
              <a:rPr lang="zh-CN" altLang="en-US" sz="2400" dirty="0">
                <a:latin typeface="方正颜宋简体" panose="02000000000000000000" charset="-122"/>
                <a:ea typeface="方正颜宋简体" panose="02000000000000000000" charset="-122"/>
              </a:rPr>
              <a:t>参加新一代云</a:t>
            </a:r>
            <a:r>
              <a:rPr lang="zh-CN" altLang="en-US" sz="2400">
                <a:latin typeface="方正颜宋简体" panose="02000000000000000000" charset="-122"/>
                <a:ea typeface="方正颜宋简体" panose="02000000000000000000" charset="-122"/>
              </a:rPr>
              <a:t>计算大会发表演讲</a:t>
            </a:r>
            <a:endParaRPr lang="en-US" altLang="zh-CN" sz="2400" dirty="0">
              <a:latin typeface="方正颜宋简体" panose="02000000000000000000" charset="-122"/>
              <a:ea typeface="方正颜宋简体" panose="02000000000000000000" charset="-122"/>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 y="2150110"/>
            <a:ext cx="5003165" cy="3752215"/>
          </a:xfrm>
          <a:prstGeom prst="rect">
            <a:avLst/>
          </a:prstGeom>
        </p:spPr>
      </p:pic>
      <p:sp>
        <p:nvSpPr>
          <p:cNvPr id="14" name="文本框 13"/>
          <p:cNvSpPr txBox="1"/>
          <p:nvPr/>
        </p:nvSpPr>
        <p:spPr>
          <a:xfrm>
            <a:off x="128345" y="121686"/>
            <a:ext cx="3129205" cy="583565"/>
          </a:xfrm>
          <a:prstGeom prst="rect">
            <a:avLst/>
          </a:prstGeom>
          <a:noFill/>
        </p:spPr>
        <p:txBody>
          <a:bodyPr wrap="square" rtlCol="0">
            <a:spAutoFit/>
          </a:bodyPr>
          <a:lstStyle/>
          <a:p>
            <a:r>
              <a:rPr lang="zh-CN" altLang="en-US" sz="3200" b="1" dirty="0">
                <a:latin typeface="方正兰亭粗黑简体" panose="02000500000000000000" charset="-122"/>
                <a:ea typeface="方正兰亭粗黑简体" panose="02000500000000000000" charset="-122"/>
              </a:rPr>
              <a:t>老师履历</a:t>
            </a:r>
            <a:endParaRPr lang="zh-CN" altLang="en-US" sz="3200" b="1" kern="2200" dirty="0">
              <a:effectLst/>
              <a:latin typeface="方正兰亭粗黑简体" panose="02000500000000000000" charset="-122"/>
              <a:ea typeface="方正兰亭粗黑简体" panose="02000500000000000000" charset="-122"/>
            </a:endParaRPr>
          </a:p>
        </p:txBody>
      </p:sp>
      <p:sp>
        <p:nvSpPr>
          <p:cNvPr id="15" name="矩形 14"/>
          <p:cNvSpPr/>
          <p:nvPr/>
        </p:nvSpPr>
        <p:spPr>
          <a:xfrm>
            <a:off x="-28578" y="227702"/>
            <a:ext cx="156923" cy="371475"/>
          </a:xfrm>
          <a:prstGeom prst="rect">
            <a:avLst/>
          </a:prstGeom>
          <a:solidFill>
            <a:srgbClr val="1F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75000"/>
                  <a:lumOff val="25000"/>
                </a:schemeClr>
              </a:solidFill>
              <a:latin typeface="楷体" panose="02010609060101010101" pitchFamily="49" charset="-122"/>
              <a:ea typeface="楷体" panose="02010609060101010101" pitchFamily="49" charset="-122"/>
              <a:cs typeface="黑体" panose="02010609060101010101"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0044" y="2149864"/>
            <a:ext cx="2930462" cy="3752685"/>
          </a:xfrm>
          <a:prstGeom prst="rect">
            <a:avLst/>
          </a:prstGeom>
        </p:spPr>
      </p:pic>
      <p:sp>
        <p:nvSpPr>
          <p:cNvPr id="9" name="文本框 8"/>
          <p:cNvSpPr txBox="1"/>
          <p:nvPr/>
        </p:nvSpPr>
        <p:spPr>
          <a:xfrm>
            <a:off x="6781800" y="1310640"/>
            <a:ext cx="5154295" cy="829945"/>
          </a:xfrm>
          <a:prstGeom prst="rect">
            <a:avLst/>
          </a:prstGeom>
          <a:noFill/>
        </p:spPr>
        <p:txBody>
          <a:bodyPr wrap="square">
            <a:spAutoFit/>
          </a:bodyPr>
          <a:lstStyle/>
          <a:p>
            <a:r>
              <a:rPr lang="en-US" altLang="zh-CN" sz="2400">
                <a:latin typeface="方正颜宋简体" panose="02000000000000000000" charset="-122"/>
                <a:ea typeface="方正颜宋简体" panose="02000000000000000000" charset="-122"/>
              </a:rPr>
              <a:t>51CTO</a:t>
            </a:r>
            <a:r>
              <a:rPr lang="zh-CN" altLang="en-US" sz="2400">
                <a:latin typeface="方正颜宋简体" panose="02000000000000000000" charset="-122"/>
                <a:ea typeface="方正颜宋简体" panose="02000000000000000000" charset="-122"/>
              </a:rPr>
              <a:t>学堂</a:t>
            </a:r>
            <a:r>
              <a:rPr lang="en-US" altLang="zh-CN" sz="2400">
                <a:latin typeface="方正颜宋简体" panose="02000000000000000000" charset="-122"/>
                <a:ea typeface="方正颜宋简体" panose="02000000000000000000" charset="-122"/>
              </a:rPr>
              <a:t>  2021</a:t>
            </a:r>
            <a:r>
              <a:rPr lang="zh-CN" altLang="en-US" sz="2400">
                <a:latin typeface="方正颜宋简体" panose="02000000000000000000" charset="-122"/>
                <a:ea typeface="方正颜宋简体" panose="02000000000000000000" charset="-122"/>
              </a:rPr>
              <a:t>年度十大杰出讲师</a:t>
            </a:r>
            <a:endParaRPr lang="zh-CN" altLang="en-US" sz="2400" dirty="0">
              <a:latin typeface="方正颜宋简体" panose="02000000000000000000" charset="-122"/>
              <a:ea typeface="方正颜宋简体" panose="02000000000000000000"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28345" y="121686"/>
            <a:ext cx="3129205" cy="583565"/>
          </a:xfrm>
          <a:prstGeom prst="rect">
            <a:avLst/>
          </a:prstGeom>
          <a:noFill/>
        </p:spPr>
        <p:txBody>
          <a:bodyPr wrap="square" rtlCol="0">
            <a:spAutoFit/>
          </a:bodyPr>
          <a:lstStyle/>
          <a:p>
            <a:r>
              <a:rPr lang="zh-CN" altLang="en-US" sz="3200" b="1" dirty="0">
                <a:latin typeface="方正兰亭粗黑简体" panose="02000500000000000000" charset="-122"/>
                <a:ea typeface="方正兰亭粗黑简体" panose="02000500000000000000" charset="-122"/>
              </a:rPr>
              <a:t>老师履历</a:t>
            </a:r>
            <a:endParaRPr lang="zh-CN" altLang="en-US" sz="3200" b="1" kern="2200" dirty="0">
              <a:effectLst/>
              <a:latin typeface="方正兰亭粗黑简体" panose="02000500000000000000" charset="-122"/>
              <a:ea typeface="方正兰亭粗黑简体" panose="02000500000000000000" charset="-122"/>
            </a:endParaRPr>
          </a:p>
        </p:txBody>
      </p:sp>
      <p:sp>
        <p:nvSpPr>
          <p:cNvPr id="15" name="矩形 14"/>
          <p:cNvSpPr/>
          <p:nvPr/>
        </p:nvSpPr>
        <p:spPr>
          <a:xfrm>
            <a:off x="-28578" y="227702"/>
            <a:ext cx="156923" cy="371475"/>
          </a:xfrm>
          <a:prstGeom prst="rect">
            <a:avLst/>
          </a:prstGeom>
          <a:solidFill>
            <a:srgbClr val="1F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75000"/>
                  <a:lumOff val="25000"/>
                </a:schemeClr>
              </a:solidFill>
              <a:latin typeface="楷体" panose="02010609060101010101" pitchFamily="49" charset="-122"/>
              <a:ea typeface="楷体" panose="02010609060101010101" pitchFamily="49" charset="-122"/>
              <a:cs typeface="黑体" panose="02010609060101010101" charset="-122"/>
            </a:endParaRPr>
          </a:p>
        </p:txBody>
      </p:sp>
      <p:sp>
        <p:nvSpPr>
          <p:cNvPr id="9" name="文本框 8"/>
          <p:cNvSpPr txBox="1"/>
          <p:nvPr/>
        </p:nvSpPr>
        <p:spPr>
          <a:xfrm>
            <a:off x="2502031" y="1169238"/>
            <a:ext cx="5154295" cy="461665"/>
          </a:xfrm>
          <a:prstGeom prst="rect">
            <a:avLst/>
          </a:prstGeom>
          <a:noFill/>
        </p:spPr>
        <p:txBody>
          <a:bodyPr wrap="square">
            <a:spAutoFit/>
          </a:bodyPr>
          <a:lstStyle/>
          <a:p>
            <a:r>
              <a:rPr lang="en-US" altLang="zh-CN" sz="2400">
                <a:latin typeface="方正颜宋简体" panose="02000000000000000000" charset="-122"/>
                <a:ea typeface="方正颜宋简体" panose="02000000000000000000" charset="-122"/>
              </a:rPr>
              <a:t>51CTO</a:t>
            </a:r>
            <a:r>
              <a:rPr lang="zh-CN" altLang="en-US" sz="2400">
                <a:latin typeface="方正颜宋简体" panose="02000000000000000000" charset="-122"/>
                <a:ea typeface="方正颜宋简体" panose="02000000000000000000" charset="-122"/>
              </a:rPr>
              <a:t>学堂</a:t>
            </a:r>
            <a:r>
              <a:rPr lang="en-US" altLang="zh-CN" sz="2400">
                <a:latin typeface="方正颜宋简体" panose="02000000000000000000" charset="-122"/>
                <a:ea typeface="方正颜宋简体" panose="02000000000000000000" charset="-122"/>
              </a:rPr>
              <a:t>  </a:t>
            </a:r>
            <a:r>
              <a:rPr lang="zh-CN" altLang="en-US" sz="2400">
                <a:latin typeface="方正颜宋简体" panose="02000000000000000000" charset="-122"/>
                <a:ea typeface="方正颜宋简体" panose="02000000000000000000" charset="-122"/>
              </a:rPr>
              <a:t>年度人气讲师</a:t>
            </a:r>
            <a:endParaRPr lang="zh-CN" altLang="en-US" sz="2400" dirty="0">
              <a:latin typeface="方正颜宋简体" panose="02000000000000000000" charset="-122"/>
              <a:ea typeface="方正颜宋简体" panose="02000000000000000000" charset="-122"/>
            </a:endParaRPr>
          </a:p>
        </p:txBody>
      </p:sp>
      <p:pic>
        <p:nvPicPr>
          <p:cNvPr id="7" name="图片 6"/>
          <p:cNvPicPr>
            <a:picLocks noChangeAspect="1"/>
          </p:cNvPicPr>
          <p:nvPr/>
        </p:nvPicPr>
        <p:blipFill>
          <a:blip r:embed="rId2"/>
          <a:stretch>
            <a:fillRect/>
          </a:stretch>
        </p:blipFill>
        <p:spPr>
          <a:xfrm>
            <a:off x="1629588" y="2061847"/>
            <a:ext cx="6637719" cy="36269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3947" y="818510"/>
            <a:ext cx="8712477" cy="369332"/>
          </a:xfrm>
          <a:prstGeom prst="rect">
            <a:avLst/>
          </a:prstGeom>
          <a:noFill/>
        </p:spPr>
        <p:txBody>
          <a:bodyPr wrap="square" rtlCol="0">
            <a:spAutoFit/>
          </a:bodyPr>
          <a:lstStyle/>
          <a:p>
            <a:pPr algn="l"/>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2019</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年参加了全球人工智能技术峰会，在会上作为受邀嘉宾做技术分享</a:t>
            </a:r>
          </a:p>
        </p:txBody>
      </p:sp>
      <p:sp>
        <p:nvSpPr>
          <p:cNvPr id="14" name="文本框 13"/>
          <p:cNvSpPr txBox="1"/>
          <p:nvPr/>
        </p:nvSpPr>
        <p:spPr>
          <a:xfrm>
            <a:off x="128345" y="121686"/>
            <a:ext cx="3129205" cy="583565"/>
          </a:xfrm>
          <a:prstGeom prst="rect">
            <a:avLst/>
          </a:prstGeom>
          <a:noFill/>
        </p:spPr>
        <p:txBody>
          <a:bodyPr wrap="square" rtlCol="0">
            <a:spAutoFit/>
          </a:bodyPr>
          <a:lstStyle/>
          <a:p>
            <a:r>
              <a:rPr lang="zh-CN" altLang="en-US" sz="3200" b="1" dirty="0">
                <a:latin typeface="方正兰亭粗黑简体" panose="02000500000000000000" charset="-122"/>
                <a:ea typeface="方正兰亭粗黑简体" panose="02000500000000000000" charset="-122"/>
              </a:rPr>
              <a:t>老师履历</a:t>
            </a:r>
            <a:endParaRPr lang="zh-CN" altLang="en-US" sz="3200" b="1" kern="2200" dirty="0">
              <a:effectLst/>
              <a:latin typeface="方正兰亭粗黑简体" panose="02000500000000000000" charset="-122"/>
              <a:ea typeface="方正兰亭粗黑简体" panose="02000500000000000000" charset="-122"/>
            </a:endParaRPr>
          </a:p>
        </p:txBody>
      </p:sp>
      <p:sp>
        <p:nvSpPr>
          <p:cNvPr id="15" name="矩形 14"/>
          <p:cNvSpPr/>
          <p:nvPr/>
        </p:nvSpPr>
        <p:spPr>
          <a:xfrm>
            <a:off x="-28578" y="227702"/>
            <a:ext cx="156923" cy="371475"/>
          </a:xfrm>
          <a:prstGeom prst="rect">
            <a:avLst/>
          </a:prstGeom>
          <a:solidFill>
            <a:srgbClr val="1F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75000"/>
                  <a:lumOff val="25000"/>
                </a:schemeClr>
              </a:solidFill>
              <a:latin typeface="楷体" panose="02010609060101010101" pitchFamily="49" charset="-122"/>
              <a:ea typeface="楷体" panose="02010609060101010101" pitchFamily="49" charset="-122"/>
              <a:cs typeface="黑体" panose="02010609060101010101" charset="-122"/>
            </a:endParaRPr>
          </a:p>
        </p:txBody>
      </p:sp>
      <p:pic>
        <p:nvPicPr>
          <p:cNvPr id="8" name="图片 7"/>
          <p:cNvPicPr>
            <a:picLocks noChangeAspect="1"/>
          </p:cNvPicPr>
          <p:nvPr/>
        </p:nvPicPr>
        <p:blipFill>
          <a:blip r:embed="rId2"/>
          <a:stretch>
            <a:fillRect/>
          </a:stretch>
        </p:blipFill>
        <p:spPr>
          <a:xfrm>
            <a:off x="2082532" y="1228759"/>
            <a:ext cx="5274310" cy="2583180"/>
          </a:xfrm>
          <a:prstGeom prst="rect">
            <a:avLst/>
          </a:prstGeom>
        </p:spPr>
      </p:pic>
      <p:pic>
        <p:nvPicPr>
          <p:cNvPr id="5" name="图片 4"/>
          <p:cNvPicPr>
            <a:picLocks noChangeAspect="1"/>
          </p:cNvPicPr>
          <p:nvPr/>
        </p:nvPicPr>
        <p:blipFill>
          <a:blip r:embed="rId3"/>
          <a:stretch>
            <a:fillRect/>
          </a:stretch>
        </p:blipFill>
        <p:spPr>
          <a:xfrm>
            <a:off x="1417018" y="3811939"/>
            <a:ext cx="6373457" cy="26540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4753" y="1526629"/>
            <a:ext cx="5123405" cy="461665"/>
          </a:xfrm>
          <a:prstGeom prst="rect">
            <a:avLst/>
          </a:prstGeom>
          <a:noFill/>
        </p:spPr>
        <p:txBody>
          <a:bodyPr wrap="square" rtlCol="0">
            <a:spAutoFit/>
          </a:bodyPr>
          <a:lstStyle/>
          <a:p>
            <a:r>
              <a:rPr lang="zh-CN" altLang="en-US" sz="2400">
                <a:latin typeface="方正颜宋简体" panose="02000000000000000000" charset="-122"/>
                <a:ea typeface="方正颜宋简体" panose="02000000000000000000" charset="-122"/>
              </a:rPr>
              <a:t>对河北石家庄移动员工进行</a:t>
            </a:r>
            <a:r>
              <a:rPr lang="en-US" altLang="zh-CN" sz="2400">
                <a:latin typeface="方正颜宋简体" panose="02000000000000000000" charset="-122"/>
                <a:ea typeface="方正颜宋简体" panose="02000000000000000000" charset="-122"/>
              </a:rPr>
              <a:t>k8s</a:t>
            </a:r>
            <a:r>
              <a:rPr lang="zh-CN" altLang="en-US" sz="2400">
                <a:latin typeface="方正颜宋简体" panose="02000000000000000000" charset="-122"/>
                <a:ea typeface="方正颜宋简体" panose="02000000000000000000" charset="-122"/>
              </a:rPr>
              <a:t>培训</a:t>
            </a:r>
            <a:endParaRPr lang="en-US" altLang="zh-CN" sz="2400" dirty="0">
              <a:latin typeface="方正颜宋简体" panose="02000000000000000000" charset="-122"/>
              <a:ea typeface="方正颜宋简体" panose="02000000000000000000" charset="-122"/>
            </a:endParaRPr>
          </a:p>
        </p:txBody>
      </p:sp>
      <p:sp>
        <p:nvSpPr>
          <p:cNvPr id="14" name="文本框 13"/>
          <p:cNvSpPr txBox="1"/>
          <p:nvPr/>
        </p:nvSpPr>
        <p:spPr>
          <a:xfrm>
            <a:off x="128345" y="121686"/>
            <a:ext cx="3129205" cy="583565"/>
          </a:xfrm>
          <a:prstGeom prst="rect">
            <a:avLst/>
          </a:prstGeom>
          <a:noFill/>
        </p:spPr>
        <p:txBody>
          <a:bodyPr wrap="square" rtlCol="0">
            <a:spAutoFit/>
          </a:bodyPr>
          <a:lstStyle/>
          <a:p>
            <a:r>
              <a:rPr lang="zh-CN" altLang="en-US" sz="3200" b="1" dirty="0">
                <a:latin typeface="方正兰亭粗黑简体" panose="02000500000000000000" charset="-122"/>
                <a:ea typeface="方正兰亭粗黑简体" panose="02000500000000000000" charset="-122"/>
              </a:rPr>
              <a:t>老师履历</a:t>
            </a:r>
            <a:endParaRPr lang="zh-CN" altLang="en-US" sz="3200" b="1" kern="2200" dirty="0">
              <a:effectLst/>
              <a:latin typeface="方正兰亭粗黑简体" panose="02000500000000000000" charset="-122"/>
              <a:ea typeface="方正兰亭粗黑简体" panose="02000500000000000000" charset="-122"/>
            </a:endParaRPr>
          </a:p>
        </p:txBody>
      </p:sp>
      <p:sp>
        <p:nvSpPr>
          <p:cNvPr id="15" name="矩形 14"/>
          <p:cNvSpPr/>
          <p:nvPr/>
        </p:nvSpPr>
        <p:spPr>
          <a:xfrm>
            <a:off x="-28578" y="227702"/>
            <a:ext cx="156923" cy="371475"/>
          </a:xfrm>
          <a:prstGeom prst="rect">
            <a:avLst/>
          </a:prstGeom>
          <a:solidFill>
            <a:srgbClr val="1F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75000"/>
                  <a:lumOff val="25000"/>
                </a:schemeClr>
              </a:solidFill>
              <a:latin typeface="楷体" panose="02010609060101010101" pitchFamily="49" charset="-122"/>
              <a:ea typeface="楷体" panose="02010609060101010101" pitchFamily="49" charset="-122"/>
              <a:cs typeface="黑体" panose="02010609060101010101" charset="-122"/>
            </a:endParaRPr>
          </a:p>
        </p:txBody>
      </p:sp>
      <p:sp>
        <p:nvSpPr>
          <p:cNvPr id="9" name="文本框 8"/>
          <p:cNvSpPr txBox="1"/>
          <p:nvPr/>
        </p:nvSpPr>
        <p:spPr>
          <a:xfrm>
            <a:off x="6236677" y="1295151"/>
            <a:ext cx="5422173" cy="461665"/>
          </a:xfrm>
          <a:prstGeom prst="rect">
            <a:avLst/>
          </a:prstGeom>
          <a:noFill/>
        </p:spPr>
        <p:txBody>
          <a:bodyPr wrap="square">
            <a:spAutoFit/>
          </a:bodyPr>
          <a:lstStyle/>
          <a:p>
            <a:r>
              <a:rPr lang="zh-CN" altLang="en-US" sz="2400">
                <a:latin typeface="方正颜宋简体" panose="02000000000000000000" charset="-122"/>
                <a:ea typeface="方正颜宋简体" panose="02000000000000000000" charset="-122"/>
              </a:rPr>
              <a:t>对广东移动进行</a:t>
            </a:r>
            <a:r>
              <a:rPr lang="en-US" altLang="zh-CN" sz="2400">
                <a:latin typeface="方正颜宋简体" panose="02000000000000000000" charset="-122"/>
                <a:ea typeface="方正颜宋简体" panose="02000000000000000000" charset="-122"/>
              </a:rPr>
              <a:t>k8s</a:t>
            </a:r>
            <a:r>
              <a:rPr lang="zh-CN" altLang="en-US" sz="2400">
                <a:latin typeface="方正颜宋简体" panose="02000000000000000000" charset="-122"/>
                <a:ea typeface="方正颜宋简体" panose="02000000000000000000" charset="-122"/>
              </a:rPr>
              <a:t>技术培训</a:t>
            </a:r>
            <a:endParaRPr lang="zh-CN" altLang="en-US" sz="2400" dirty="0">
              <a:latin typeface="方正颜宋简体" panose="02000000000000000000" charset="-122"/>
              <a:ea typeface="方正颜宋简体" panose="02000000000000000000" charset="-122"/>
            </a:endParaRPr>
          </a:p>
        </p:txBody>
      </p:sp>
      <p:pic>
        <p:nvPicPr>
          <p:cNvPr id="5" name="图片 4"/>
          <p:cNvPicPr>
            <a:picLocks noChangeAspect="1"/>
          </p:cNvPicPr>
          <p:nvPr/>
        </p:nvPicPr>
        <p:blipFill>
          <a:blip r:embed="rId2"/>
          <a:stretch>
            <a:fillRect/>
          </a:stretch>
        </p:blipFill>
        <p:spPr>
          <a:xfrm>
            <a:off x="414753" y="2462971"/>
            <a:ext cx="4737189" cy="2230282"/>
          </a:xfrm>
          <a:prstGeom prst="rect">
            <a:avLst/>
          </a:prstGeom>
        </p:spPr>
      </p:pic>
      <p:pic>
        <p:nvPicPr>
          <p:cNvPr id="4" name="图片 3"/>
          <p:cNvPicPr>
            <a:picLocks noChangeAspect="1"/>
          </p:cNvPicPr>
          <p:nvPr/>
        </p:nvPicPr>
        <p:blipFill>
          <a:blip r:embed="rId3"/>
          <a:stretch>
            <a:fillRect/>
          </a:stretch>
        </p:blipFill>
        <p:spPr>
          <a:xfrm>
            <a:off x="6014659" y="2199486"/>
            <a:ext cx="5268691" cy="32021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28345" y="121686"/>
            <a:ext cx="3129205" cy="583565"/>
          </a:xfrm>
          <a:prstGeom prst="rect">
            <a:avLst/>
          </a:prstGeom>
          <a:noFill/>
        </p:spPr>
        <p:txBody>
          <a:bodyPr wrap="square" rtlCol="0">
            <a:spAutoFit/>
          </a:bodyPr>
          <a:lstStyle/>
          <a:p>
            <a:r>
              <a:rPr lang="zh-CN" altLang="en-US" sz="3200" b="1" dirty="0">
                <a:latin typeface="方正兰亭粗黑简体" panose="02000500000000000000" charset="-122"/>
                <a:ea typeface="方正兰亭粗黑简体" panose="02000500000000000000" charset="-122"/>
              </a:rPr>
              <a:t>老师履历</a:t>
            </a:r>
            <a:endParaRPr lang="zh-CN" altLang="en-US" sz="3200" b="1" kern="2200" dirty="0">
              <a:effectLst/>
              <a:latin typeface="方正兰亭粗黑简体" panose="02000500000000000000" charset="-122"/>
              <a:ea typeface="方正兰亭粗黑简体" panose="02000500000000000000" charset="-122"/>
            </a:endParaRPr>
          </a:p>
        </p:txBody>
      </p:sp>
      <p:sp>
        <p:nvSpPr>
          <p:cNvPr id="15" name="矩形 14"/>
          <p:cNvSpPr/>
          <p:nvPr/>
        </p:nvSpPr>
        <p:spPr>
          <a:xfrm>
            <a:off x="-28578" y="227702"/>
            <a:ext cx="156923" cy="371475"/>
          </a:xfrm>
          <a:prstGeom prst="rect">
            <a:avLst/>
          </a:prstGeom>
          <a:solidFill>
            <a:srgbClr val="1F2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lumMod val="75000"/>
                  <a:lumOff val="25000"/>
                </a:schemeClr>
              </a:solidFill>
              <a:latin typeface="楷体" panose="02010609060101010101" pitchFamily="49" charset="-122"/>
              <a:ea typeface="楷体" panose="02010609060101010101" pitchFamily="49" charset="-122"/>
              <a:cs typeface="黑体" panose="02010609060101010101" charset="-122"/>
            </a:endParaRPr>
          </a:p>
        </p:txBody>
      </p:sp>
      <p:sp>
        <p:nvSpPr>
          <p:cNvPr id="10" name="文本框 9"/>
          <p:cNvSpPr txBox="1"/>
          <p:nvPr/>
        </p:nvSpPr>
        <p:spPr>
          <a:xfrm>
            <a:off x="3041716" y="705251"/>
            <a:ext cx="6108568" cy="369332"/>
          </a:xfrm>
          <a:prstGeom prst="rect">
            <a:avLst/>
          </a:prstGeom>
          <a:noFill/>
        </p:spPr>
        <p:txBody>
          <a:bodyPr wrap="square">
            <a:spAutoFit/>
          </a:bodyPr>
          <a:lstStyle/>
          <a:p>
            <a:r>
              <a:rPr lang="zh-CN" altLang="en-US" sz="1800">
                <a:latin typeface="方正颜宋简体" panose="02000000000000000000" charset="-122"/>
                <a:ea typeface="方正颜宋简体" panose="02000000000000000000" charset="-122"/>
              </a:rPr>
              <a:t>对上海咪咕视讯技术部门进行</a:t>
            </a:r>
            <a:r>
              <a:rPr lang="en-US" altLang="zh-CN" sz="1800">
                <a:latin typeface="方正颜宋简体" panose="02000000000000000000" charset="-122"/>
                <a:ea typeface="方正颜宋简体" panose="02000000000000000000" charset="-122"/>
              </a:rPr>
              <a:t>k8s</a:t>
            </a:r>
            <a:r>
              <a:rPr lang="zh-CN" altLang="en-US" sz="1800">
                <a:latin typeface="方正颜宋简体" panose="02000000000000000000" charset="-122"/>
                <a:ea typeface="方正颜宋简体" panose="02000000000000000000" charset="-122"/>
              </a:rPr>
              <a:t>培训</a:t>
            </a:r>
            <a:endParaRPr lang="zh-CN" altLang="en-US" sz="1800" dirty="0">
              <a:latin typeface="方正颜宋简体" panose="02000000000000000000" charset="-122"/>
              <a:ea typeface="方正颜宋简体" panose="02000000000000000000"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155" y="974493"/>
            <a:ext cx="6184147" cy="1639378"/>
          </a:xfrm>
          <a:prstGeom prst="rect">
            <a:avLst/>
          </a:prstGeom>
        </p:spPr>
      </p:pic>
      <p:pic>
        <p:nvPicPr>
          <p:cNvPr id="12" name="图片 11"/>
          <p:cNvPicPr>
            <a:picLocks noChangeAspect="1"/>
          </p:cNvPicPr>
          <p:nvPr/>
        </p:nvPicPr>
        <p:blipFill>
          <a:blip r:embed="rId3"/>
          <a:stretch>
            <a:fillRect/>
          </a:stretch>
        </p:blipFill>
        <p:spPr>
          <a:xfrm>
            <a:off x="2194996" y="2883113"/>
            <a:ext cx="6590443" cy="381311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VmNGFlZjUwZDkxYmVhY2ZmMWQwZDVmZDA5MDdkMzk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w Cen MT"/>
        <a:ea typeface="微软雅黑"/>
        <a:cs typeface=""/>
      </a:majorFont>
      <a:minorFont>
        <a:latin typeface="Tw Cen M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TotalTime>
  <Words>757</Words>
  <Application>Microsoft Office PowerPoint</Application>
  <PresentationFormat>宽屏</PresentationFormat>
  <Paragraphs>53</Paragraphs>
  <Slides>19</Slides>
  <Notes>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19</vt:i4>
      </vt:variant>
    </vt:vector>
  </HeadingPairs>
  <TitlesOfParts>
    <vt:vector size="33" baseType="lpstr">
      <vt:lpstr>Microsoft YaHei Arial</vt:lpstr>
      <vt:lpstr>PingFang SC</vt:lpstr>
      <vt:lpstr>DengXian</vt:lpstr>
      <vt:lpstr>DengXian</vt:lpstr>
      <vt:lpstr>方正兰亭粗黑简体</vt:lpstr>
      <vt:lpstr>方正颜宋简体</vt:lpstr>
      <vt:lpstr>楷体</vt:lpstr>
      <vt:lpstr>思源黑体 CN Regular</vt:lpstr>
      <vt:lpstr>微软雅黑</vt:lpstr>
      <vt:lpstr>Arial</vt:lpstr>
      <vt:lpstr>Calibri</vt:lpstr>
      <vt:lpstr>Tw Cen MT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789</dc:creator>
  <cp:lastModifiedBy>luckylucky</cp:lastModifiedBy>
  <cp:revision>761</cp:revision>
  <dcterms:created xsi:type="dcterms:W3CDTF">2020-03-12T07:44:00Z</dcterms:created>
  <dcterms:modified xsi:type="dcterms:W3CDTF">2022-09-16T02:53:27Z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E24D30F637694620907D3B16510392D2</vt:lpwstr>
  </property>
</Properties>
</file>